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7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8.xml" ContentType="application/vnd.openxmlformats-officedocument.theme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theme/theme9.xml" ContentType="application/vnd.openxmlformats-officedocument.theme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theme/theme10.xml" ContentType="application/vnd.openxmlformats-officedocument.theme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11.xml" ContentType="application/vnd.openxmlformats-officedocument.theme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theme/theme12.xml" ContentType="application/vnd.openxmlformats-officedocument.theme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theme/theme13.xml" ContentType="application/vnd.openxmlformats-officedocument.theme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theme/theme14.xml" ContentType="application/vnd.openxmlformats-officedocument.theme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theme/theme15.xml" ContentType="application/vnd.openxmlformats-officedocument.theme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slideLayouts/slideLayout188.xml" ContentType="application/vnd.openxmlformats-officedocument.presentationml.slideLayout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theme/theme16.xml" ContentType="application/vnd.openxmlformats-officedocument.theme+xml"/>
  <Override PartName="/ppt/theme/theme17.xml" ContentType="application/vnd.openxmlformats-officedocument.theme+xml"/>
  <Override PartName="/ppt/theme/theme18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theme/themeOverride1.xml" ContentType="application/vnd.openxmlformats-officedocument.themeOverr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  <p:sldMasterId id="2147483725" r:id="rId3"/>
    <p:sldMasterId id="2147483738" r:id="rId4"/>
    <p:sldMasterId id="2147483751" r:id="rId5"/>
    <p:sldMasterId id="2147483868" r:id="rId6"/>
    <p:sldMasterId id="2147483881" r:id="rId7"/>
    <p:sldMasterId id="2147483894" r:id="rId8"/>
    <p:sldMasterId id="2147483907" r:id="rId9"/>
    <p:sldMasterId id="2147483920" r:id="rId10"/>
    <p:sldMasterId id="2147483933" r:id="rId11"/>
    <p:sldMasterId id="2147483946" r:id="rId12"/>
    <p:sldMasterId id="2147483959" r:id="rId13"/>
    <p:sldMasterId id="2147483972" r:id="rId14"/>
    <p:sldMasterId id="2147483985" r:id="rId15"/>
    <p:sldMasterId id="2147483998" r:id="rId16"/>
  </p:sldMasterIdLst>
  <p:notesMasterIdLst>
    <p:notesMasterId r:id="rId42"/>
  </p:notesMasterIdLst>
  <p:handoutMasterIdLst>
    <p:handoutMasterId r:id="rId43"/>
  </p:handoutMasterIdLst>
  <p:sldIdLst>
    <p:sldId id="257" r:id="rId17"/>
    <p:sldId id="283" r:id="rId18"/>
    <p:sldId id="284" r:id="rId19"/>
    <p:sldId id="262" r:id="rId20"/>
    <p:sldId id="263" r:id="rId21"/>
    <p:sldId id="264" r:id="rId22"/>
    <p:sldId id="285" r:id="rId23"/>
    <p:sldId id="286" r:id="rId24"/>
    <p:sldId id="287" r:id="rId25"/>
    <p:sldId id="294" r:id="rId26"/>
    <p:sldId id="293" r:id="rId27"/>
    <p:sldId id="295" r:id="rId28"/>
    <p:sldId id="290" r:id="rId29"/>
    <p:sldId id="291" r:id="rId30"/>
    <p:sldId id="292" r:id="rId31"/>
    <p:sldId id="273" r:id="rId32"/>
    <p:sldId id="274" r:id="rId33"/>
    <p:sldId id="299" r:id="rId34"/>
    <p:sldId id="297" r:id="rId35"/>
    <p:sldId id="275" r:id="rId36"/>
    <p:sldId id="296" r:id="rId37"/>
    <p:sldId id="276" r:id="rId38"/>
    <p:sldId id="277" r:id="rId39"/>
    <p:sldId id="278" r:id="rId40"/>
    <p:sldId id="281" r:id="rId41"/>
  </p:sldIdLst>
  <p:sldSz cx="12192000" cy="6858000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3366FF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20" y="7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2.xml"/><Relationship Id="rId26" Type="http://schemas.openxmlformats.org/officeDocument/2006/relationships/slide" Target="slides/slide10.xml"/><Relationship Id="rId39" Type="http://schemas.openxmlformats.org/officeDocument/2006/relationships/slide" Target="slides/slide23.xml"/><Relationship Id="rId21" Type="http://schemas.openxmlformats.org/officeDocument/2006/relationships/slide" Target="slides/slide5.xml"/><Relationship Id="rId34" Type="http://schemas.openxmlformats.org/officeDocument/2006/relationships/slide" Target="slides/slide18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9" Type="http://schemas.openxmlformats.org/officeDocument/2006/relationships/slide" Target="slides/slide1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8.xml"/><Relationship Id="rId32" Type="http://schemas.openxmlformats.org/officeDocument/2006/relationships/slide" Target="slides/slide16.xml"/><Relationship Id="rId37" Type="http://schemas.openxmlformats.org/officeDocument/2006/relationships/slide" Target="slides/slide21.xml"/><Relationship Id="rId40" Type="http://schemas.openxmlformats.org/officeDocument/2006/relationships/slide" Target="slides/slide24.xml"/><Relationship Id="rId45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7.xml"/><Relationship Id="rId28" Type="http://schemas.openxmlformats.org/officeDocument/2006/relationships/slide" Target="slides/slide12.xml"/><Relationship Id="rId36" Type="http://schemas.openxmlformats.org/officeDocument/2006/relationships/slide" Target="slides/slide20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3.xml"/><Relationship Id="rId31" Type="http://schemas.openxmlformats.org/officeDocument/2006/relationships/slide" Target="slides/slide15.xml"/><Relationship Id="rId44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6.xml"/><Relationship Id="rId27" Type="http://schemas.openxmlformats.org/officeDocument/2006/relationships/slide" Target="slides/slide11.xml"/><Relationship Id="rId30" Type="http://schemas.openxmlformats.org/officeDocument/2006/relationships/slide" Target="slides/slide14.xml"/><Relationship Id="rId35" Type="http://schemas.openxmlformats.org/officeDocument/2006/relationships/slide" Target="slides/slide19.xml"/><Relationship Id="rId43" Type="http://schemas.openxmlformats.org/officeDocument/2006/relationships/handoutMaster" Target="handoutMasters/handoutMaster1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1.xml"/><Relationship Id="rId25" Type="http://schemas.openxmlformats.org/officeDocument/2006/relationships/slide" Target="slides/slide9.xml"/><Relationship Id="rId33" Type="http://schemas.openxmlformats.org/officeDocument/2006/relationships/slide" Target="slides/slide17.xml"/><Relationship Id="rId38" Type="http://schemas.openxmlformats.org/officeDocument/2006/relationships/slide" Target="slides/slide22.xml"/><Relationship Id="rId46" Type="http://schemas.openxmlformats.org/officeDocument/2006/relationships/theme" Target="theme/theme1.xml"/><Relationship Id="rId20" Type="http://schemas.openxmlformats.org/officeDocument/2006/relationships/slide" Target="slides/slide4.xml"/><Relationship Id="rId41" Type="http://schemas.openxmlformats.org/officeDocument/2006/relationships/slide" Target="slides/slide25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4.xlsx"/><Relationship Id="rId1" Type="http://schemas.openxmlformats.org/officeDocument/2006/relationships/themeOverride" Target="../theme/themeOverride1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cap="all" spc="100" normalizeH="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r>
              <a:rPr lang="ru-RU" sz="1800" dirty="0">
                <a:solidFill>
                  <a:schemeClr val="tx1"/>
                </a:solidFill>
                <a:latin typeface="Liberation Serif" panose="02020603050405020304" pitchFamily="18" charset="0"/>
              </a:rPr>
              <a:t>Количественное соотношение образовательных организаций, принявших участие в СПТ 2019/2020 уч. </a:t>
            </a:r>
            <a:r>
              <a:rPr lang="ru-RU" sz="1800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году</a:t>
            </a:r>
            <a:endParaRPr lang="ru-RU" sz="1800" dirty="0">
              <a:solidFill>
                <a:schemeClr val="tx1"/>
              </a:solidFill>
              <a:latin typeface="Liberation Serif" panose="02020603050405020304" pitchFamily="18" charset="0"/>
            </a:endParaRPr>
          </a:p>
        </c:rich>
      </c:tx>
      <c:layout>
        <c:manualLayout>
          <c:xMode val="edge"/>
          <c:yMode val="edge"/>
          <c:x val="0.15665500145815106"/>
          <c:y val="1.0784445210886601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cap="all" spc="100" normalizeH="0" baseline="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48248639059006515"/>
          <c:y val="0.18019259105741692"/>
          <c:w val="0.439532541071255"/>
          <c:h val="0.79920604742018442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olidFill>
              <a:schemeClr val="lt1"/>
            </a:solidFill>
            <a:ln w="19050">
              <a:solidFill>
                <a:schemeClr val="accent1"/>
              </a:solidFill>
            </a:ln>
            <a:effectLst/>
          </c:spPr>
          <c:dPt>
            <c:idx val="0"/>
            <c:bubble3D val="0"/>
            <c:explosion val="14"/>
            <c:spPr>
              <a:solidFill>
                <a:schemeClr val="lt1"/>
              </a:solidFill>
              <a:ln w="19050">
                <a:solidFill>
                  <a:schemeClr val="accen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4DB9-4FDE-802A-1FC2704278A6}"/>
              </c:ext>
            </c:extLst>
          </c:dPt>
          <c:dPt>
            <c:idx val="1"/>
            <c:bubble3D val="0"/>
            <c:spPr>
              <a:solidFill>
                <a:srgbClr val="FF9966"/>
              </a:solidFill>
              <a:ln w="19050">
                <a:solidFill>
                  <a:schemeClr val="accen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4DB9-4FDE-802A-1FC2704278A6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 w="19050">
                <a:solidFill>
                  <a:schemeClr val="accen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BFCD-4EA0-827A-CE0378B8FD92}"/>
              </c:ext>
            </c:extLst>
          </c:dPt>
          <c:dPt>
            <c:idx val="3"/>
            <c:bubble3D val="0"/>
            <c:spPr>
              <a:solidFill>
                <a:srgbClr val="FFC000"/>
              </a:solidFill>
              <a:ln w="19050">
                <a:solidFill>
                  <a:schemeClr val="accen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FCD-4EA0-827A-CE0378B8FD92}"/>
              </c:ext>
            </c:extLst>
          </c:dPt>
          <c:dLbls>
            <c:dLbl>
              <c:idx val="0"/>
              <c:layout>
                <c:manualLayout>
                  <c:x val="-0.18454955283367358"/>
                  <c:y val="-0.10237290936757543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800" b="1" i="0" u="none" strike="noStrike" kern="1200" baseline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800" dirty="0" smtClean="0">
                        <a:latin typeface="Liberation Serif" panose="02020603050405020304" pitchFamily="18" charset="0"/>
                      </a:rPr>
                      <a:t>Общее</a:t>
                    </a:r>
                    <a:r>
                      <a:rPr lang="ru-RU" sz="1800" baseline="0" dirty="0" smtClean="0">
                        <a:latin typeface="Liberation Serif" panose="02020603050405020304" pitchFamily="18" charset="0"/>
                      </a:rPr>
                      <a:t> кол-во ОО, принявших участие в СПТ в Свердловской области </a:t>
                    </a:r>
                    <a:r>
                      <a:rPr lang="ru-RU" sz="1800" dirty="0" smtClean="0">
                        <a:latin typeface="Liberation Serif" panose="02020603050405020304" pitchFamily="18" charset="0"/>
                      </a:rPr>
                      <a:t>- 1074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1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0.32288507339360356"/>
                  <c:y val="3.4002708373885369E-3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800" b="1" i="0" u="none" strike="noStrike" kern="1200" baseline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800" dirty="0" smtClean="0">
                        <a:latin typeface="Liberation Serif" panose="02020603050405020304" pitchFamily="18" charset="0"/>
                      </a:rPr>
                      <a:t>Западного УО  14,2%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1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0.25308641975308643"/>
                  <c:y val="2.8060326608944881E-2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800" b="1" i="0" u="none" strike="noStrike" kern="1200" baseline="0">
                        <a:solidFill>
                          <a:schemeClr val="dk1"/>
                        </a:solidFill>
                        <a:latin typeface="Liberation Serif" panose="02020603050405020304"/>
                        <a:ea typeface="+mn-ea"/>
                        <a:cs typeface="+mn-cs"/>
                      </a:defRPr>
                    </a:pPr>
                    <a:r>
                      <a:rPr lang="ru-RU" dirty="0" smtClean="0"/>
                      <a:t>Северного </a:t>
                    </a:r>
                    <a:r>
                      <a:rPr lang="ru-RU" dirty="0"/>
                      <a:t>УО
</a:t>
                    </a:r>
                    <a:r>
                      <a:rPr lang="ru-RU" dirty="0" smtClean="0"/>
                      <a:t>11,3%</a:t>
                    </a:r>
                    <a:endParaRPr lang="ru-RU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1" i="0" u="none" strike="noStrike" kern="1200" baseline="0">
                      <a:solidFill>
                        <a:schemeClr val="dk1"/>
                      </a:solidFill>
                      <a:latin typeface="Liberation Serif" panose="02020603050405020304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0.32407407407407407"/>
                  <c:y val="0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800" b="1" i="0" u="none" strike="noStrike" kern="1200" baseline="0">
                        <a:solidFill>
                          <a:schemeClr val="dk1"/>
                        </a:solidFill>
                        <a:latin typeface="Liberation Serif" panose="02020603050405020304"/>
                        <a:ea typeface="+mn-ea"/>
                        <a:cs typeface="+mn-cs"/>
                      </a:defRPr>
                    </a:pPr>
                    <a:r>
                      <a:rPr lang="ru-RU" dirty="0"/>
                      <a:t>г. Екатеринбурга
</a:t>
                    </a:r>
                    <a:r>
                      <a:rPr lang="ru-RU" dirty="0" smtClean="0"/>
                      <a:t>14,7%</a:t>
                    </a:r>
                    <a:endParaRPr lang="ru-RU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1" i="0" u="none" strike="noStrike" kern="1200" baseline="0">
                      <a:solidFill>
                        <a:schemeClr val="dk1"/>
                      </a:solidFill>
                      <a:latin typeface="Liberation Serif" panose="02020603050405020304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BFCD-4EA0-827A-CE0378B8FD92}"/>
                </c:ext>
                <c:ext xmlns:c15="http://schemas.microsoft.com/office/drawing/2012/chart" uri="{CE6537A1-D6FC-4f65-9D91-7224C49458BB}">
                  <c15:layout>
                    <c:manualLayout>
                      <c:w val="0.30783185087975107"/>
                      <c:h val="0.26657310278497637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19050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Общее кол-во ОО, принявших участие в СПТ по Свердловской области</c:v>
                </c:pt>
                <c:pt idx="1">
                  <c:v>Западного УО</c:v>
                </c:pt>
                <c:pt idx="2">
                  <c:v>Северного УО</c:v>
                </c:pt>
                <c:pt idx="3">
                  <c:v>г. Екатеринбурга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541</c:v>
                </c:pt>
                <c:pt idx="1">
                  <c:v>153</c:v>
                </c:pt>
                <c:pt idx="2">
                  <c:v>121</c:v>
                </c:pt>
                <c:pt idx="3">
                  <c:v>158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4DB9-4FDE-802A-1FC2704278A6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accent5">
        <a:lumMod val="40000"/>
        <a:lumOff val="60000"/>
      </a:schemeClr>
    </a:solidFill>
    <a:ln w="9525" cap="flat" cmpd="sng" algn="ctr">
      <a:solidFill>
        <a:schemeClr val="accent1"/>
      </a:solidFill>
      <a:round/>
    </a:ln>
    <a:effectLst/>
  </c:spPr>
  <c:txPr>
    <a:bodyPr/>
    <a:lstStyle/>
    <a:p>
      <a:pPr>
        <a:defRPr>
          <a:solidFill>
            <a:schemeClr val="dk1"/>
          </a:solidFill>
        </a:defRPr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000" dirty="0">
                <a:solidFill>
                  <a:schemeClr val="tx1"/>
                </a:solidFill>
                <a:latin typeface="Liberation Serif" panose="02020603050405020304" pitchFamily="18" charset="0"/>
              </a:rPr>
              <a:t>Соотношение количества обучающихся образовательных организаций принявших/не принявших участие в ЕМ СПТ 2019-2020 </a:t>
            </a:r>
            <a:r>
              <a:rPr lang="ru-RU" sz="2000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учебном</a:t>
            </a:r>
            <a:r>
              <a:rPr lang="ru-RU" sz="2000" baseline="0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 </a:t>
            </a:r>
            <a:r>
              <a:rPr lang="ru-RU" sz="2000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году </a:t>
            </a:r>
            <a:r>
              <a:rPr lang="ru-RU" sz="2000" dirty="0">
                <a:solidFill>
                  <a:schemeClr val="tx1"/>
                </a:solidFill>
                <a:latin typeface="Liberation Serif" panose="02020603050405020304" pitchFamily="18" charset="0"/>
              </a:rPr>
              <a:t>по </a:t>
            </a:r>
            <a:r>
              <a:rPr lang="ru-RU" sz="2000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Западному </a:t>
            </a:r>
            <a:r>
              <a:rPr lang="ru-RU" sz="2000" dirty="0">
                <a:solidFill>
                  <a:schemeClr val="tx1"/>
                </a:solidFill>
                <a:latin typeface="Liberation Serif" panose="02020603050405020304" pitchFamily="18" charset="0"/>
              </a:rPr>
              <a:t>управленческому округу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8.7924078934577647E-3"/>
          <c:y val="0.2805981842980157"/>
          <c:w val="0.68115364051715754"/>
          <c:h val="0.70697550996329395"/>
        </c:manualLayout>
      </c:layout>
      <c:ofPieChart>
        <c:ofPieType val="bar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CE9F-4B83-AF0B-B4510FFF81BE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CE9F-4B83-AF0B-B4510FFF81BE}"/>
              </c:ext>
            </c:extLst>
          </c:dPt>
          <c:dPt>
            <c:idx val="2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CE9F-4B83-AF0B-B4510FFF81BE}"/>
              </c:ext>
            </c:extLst>
          </c:dPt>
          <c:dPt>
            <c:idx val="3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CE9F-4B83-AF0B-B4510FFF81BE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ru-RU" sz="2000" dirty="0" smtClean="0">
                        <a:latin typeface="Liberation Serif" panose="02020603050405020304" pitchFamily="18" charset="0"/>
                      </a:rPr>
                      <a:t>21719 </a:t>
                    </a:r>
                    <a:r>
                      <a:rPr lang="ru-RU" sz="2000" dirty="0">
                        <a:latin typeface="Liberation Serif" panose="02020603050405020304" pitchFamily="18" charset="0"/>
                      </a:rPr>
                      <a:t>чел.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CE9F-4B83-AF0B-B4510FFF81BE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800" dirty="0" smtClean="0">
                        <a:latin typeface="Liberation Serif" panose="02020603050405020304" pitchFamily="18" charset="0"/>
                      </a:rPr>
                      <a:t>20158 </a:t>
                    </a:r>
                    <a:r>
                      <a:rPr lang="ru-RU" sz="1800" dirty="0">
                        <a:latin typeface="Liberation Serif" panose="02020603050405020304" pitchFamily="18" charset="0"/>
                      </a:rPr>
                      <a:t>чел.</a:t>
                    </a:r>
                  </a:p>
                </c:rich>
              </c:tx>
              <c:spPr>
                <a:noFill/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CE9F-4B83-AF0B-B4510FFF81BE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</c:extLst>
            </c:dLbl>
            <c:dLbl>
              <c:idx val="2"/>
              <c:layout>
                <c:manualLayout>
                  <c:x val="-0.11718418878195792"/>
                  <c:y val="1.122413064357795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800" dirty="0" smtClean="0">
                        <a:latin typeface="Liberation Serif" panose="02020603050405020304" pitchFamily="18" charset="0"/>
                      </a:rPr>
                      <a:t>1561 </a:t>
                    </a:r>
                    <a:r>
                      <a:rPr lang="ru-RU" sz="1800" dirty="0">
                        <a:latin typeface="Liberation Serif" panose="02020603050405020304" pitchFamily="18" charset="0"/>
                      </a:rPr>
                      <a:t>чел.</a:t>
                    </a:r>
                  </a:p>
                </c:rich>
              </c:tx>
              <c:spPr>
                <a:noFill/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CE9F-4B83-AF0B-B4510FFF81BE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</c:extLst>
            </c:dLbl>
            <c:dLbl>
              <c:idx val="3"/>
              <c:layout>
                <c:manualLayout>
                  <c:x val="-1.1013171964615591E-2"/>
                  <c:y val="8.4180979826833612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800" dirty="0" smtClean="0">
                        <a:latin typeface="Liberation Serif" panose="02020603050405020304" pitchFamily="18" charset="0"/>
                      </a:rPr>
                      <a:t>7,2</a:t>
                    </a:r>
                    <a:r>
                      <a:rPr lang="en-US" sz="1600" dirty="0" smtClean="0">
                        <a:latin typeface="Liberation Serif" panose="02020603050405020304" pitchFamily="18" charset="0"/>
                      </a:rPr>
                      <a:t>%</a:t>
                    </a:r>
                    <a:endParaRPr lang="en-US" sz="1600" dirty="0">
                      <a:latin typeface="Liberation Serif" panose="02020603050405020304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CE9F-4B83-AF0B-B4510FFF81BE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>
                    <c:manualLayout>
                      <c:w val="9.1820987654320993E-2"/>
                      <c:h val="6.6502974063199369E-2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Кол-во обучающихся, подлежащих СПТ</c:v>
                </c:pt>
                <c:pt idx="1">
                  <c:v>Кол-во обучающихся, принявших участие в СПТ</c:v>
                </c:pt>
                <c:pt idx="2">
                  <c:v>Кол-во обучающихся, не принявших участие в СПТ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21719</c:v>
                </c:pt>
                <c:pt idx="1">
                  <c:v>20158</c:v>
                </c:pt>
                <c:pt idx="2">
                  <c:v>1561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CE9F-4B83-AF0B-B4510FFF81BE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gapWidth val="100"/>
        <c:secondPieSize val="75"/>
        <c:serLines>
          <c:spPr>
            <a:ln w="9525">
              <a:solidFill>
                <a:schemeClr val="dk1">
                  <a:lumMod val="50000"/>
                  <a:lumOff val="50000"/>
                </a:schemeClr>
              </a:solidFill>
              <a:round/>
            </a:ln>
            <a:effectLst/>
          </c:spPr>
        </c:serLines>
      </c:of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9206911636045498"/>
          <c:y val="0.34082647162603852"/>
          <c:w val="0.29510352872557599"/>
          <c:h val="0.6050917782580193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Liberation Serif" panose="02020603050405020304" pitchFamily="18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000" dirty="0">
                <a:solidFill>
                  <a:schemeClr val="tx1"/>
                </a:solidFill>
                <a:latin typeface="Liberation Serif" panose="02020603050405020304" pitchFamily="18" charset="0"/>
              </a:rPr>
              <a:t>Соотношение количества обучающихся образовательных организаций, принявших/не принявших участие в ЕМ СПТ 2019-2020 уч. году по </a:t>
            </a:r>
            <a:r>
              <a:rPr lang="ru-RU" sz="2000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Северному </a:t>
            </a:r>
            <a:r>
              <a:rPr lang="ru-RU" sz="2000" dirty="0">
                <a:solidFill>
                  <a:schemeClr val="tx1"/>
                </a:solidFill>
                <a:latin typeface="Liberation Serif" panose="02020603050405020304" pitchFamily="18" charset="0"/>
              </a:rPr>
              <a:t>управленческому округу</a:t>
            </a:r>
          </a:p>
        </c:rich>
      </c:tx>
      <c:layout>
        <c:manualLayout>
          <c:xMode val="edge"/>
          <c:yMode val="edge"/>
          <c:x val="0.11542231700204141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ofPieChart>
        <c:ofPieType val="bar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F5D4-4C02-90A1-4B459563CFE7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F5D4-4C02-90A1-4B459563CFE7}"/>
              </c:ext>
            </c:extLst>
          </c:dPt>
          <c:dPt>
            <c:idx val="2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F5D4-4C02-90A1-4B459563CFE7}"/>
              </c:ext>
            </c:extLst>
          </c:dPt>
          <c:dPt>
            <c:idx val="3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F5D4-4C02-90A1-4B459563CFE7}"/>
              </c:ext>
            </c:extLst>
          </c:dPt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sz="1800" dirty="0" smtClean="0">
                        <a:latin typeface="Liberation Serif" panose="02020603050405020304" pitchFamily="18" charset="0"/>
                      </a:rPr>
                      <a:t>18936 </a:t>
                    </a:r>
                    <a:r>
                      <a:rPr lang="ru-RU" sz="1800" dirty="0">
                        <a:latin typeface="Liberation Serif" panose="02020603050405020304" pitchFamily="18" charset="0"/>
                      </a:rPr>
                      <a:t>чел.</a:t>
                    </a:r>
                  </a:p>
                </c:rich>
              </c:tx>
              <c:spPr>
                <a:noFill/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Liberation Serif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5D4-4C02-90A1-4B459563CFE7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sz="1800" dirty="0" smtClean="0">
                        <a:latin typeface="Liberation Serif" panose="02020603050405020304" pitchFamily="18" charset="0"/>
                      </a:rPr>
                      <a:t>17279 </a:t>
                    </a:r>
                    <a:r>
                      <a:rPr lang="ru-RU" sz="1800" dirty="0">
                        <a:latin typeface="Liberation Serif" panose="02020603050405020304" pitchFamily="18" charset="0"/>
                      </a:rPr>
                      <a:t>чел.</a:t>
                    </a:r>
                  </a:p>
                </c:rich>
              </c:tx>
              <c:spPr>
                <a:noFill/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Liberation Serif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5D4-4C02-90A1-4B459563CFE7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sz="1800" dirty="0" smtClean="0">
                        <a:latin typeface="Liberation Serif" panose="02020603050405020304" pitchFamily="18" charset="0"/>
                      </a:rPr>
                      <a:t>1657 </a:t>
                    </a:r>
                    <a:r>
                      <a:rPr lang="ru-RU" sz="1800" dirty="0">
                        <a:latin typeface="Liberation Serif" panose="02020603050405020304" pitchFamily="18" charset="0"/>
                      </a:rPr>
                      <a:t>чел.</a:t>
                    </a:r>
                  </a:p>
                </c:rich>
              </c:tx>
              <c:spPr>
                <a:noFill/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Liberation Serif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F5D4-4C02-90A1-4B459563CFE7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1.4477435112277632E-2"/>
                  <c:y val="1.1047372680686961E-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en-US" sz="1800" dirty="0" smtClean="0">
                        <a:latin typeface="Liberation Serif" panose="02020603050405020304" pitchFamily="18" charset="0"/>
                      </a:rPr>
                      <a:t>8,8%</a:t>
                    </a:r>
                    <a:endParaRPr lang="en-US" sz="1800" dirty="0">
                      <a:latin typeface="Liberation Serif" panose="02020603050405020304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Liberation Serif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F5D4-4C02-90A1-4B459563CFE7}"/>
                </c:ext>
                <c:ext xmlns:c15="http://schemas.microsoft.com/office/drawing/2012/chart" uri="{CE6537A1-D6FC-4f65-9D91-7224C49458BB}">
                  <c15:layout>
                    <c:manualLayout>
                      <c:w val="8.3356481481481476E-2"/>
                      <c:h val="9.6051743532058489E-2"/>
                    </c:manualLayout>
                  </c15:layout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Liberation Serif" panose="02020603050405020304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Кол-во обучающихся, подлежащих тестированию</c:v>
                </c:pt>
                <c:pt idx="1">
                  <c:v>Кол-во обучающихся, принявших участие в СПТ</c:v>
                </c:pt>
                <c:pt idx="2">
                  <c:v>Кол-во обучающихся, не принявших участие в СПТ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18936</c:v>
                </c:pt>
                <c:pt idx="1">
                  <c:v>17279</c:v>
                </c:pt>
                <c:pt idx="2">
                  <c:v>1657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F5D4-4C02-90A1-4B459563CFE7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gapWidth val="100"/>
        <c:secondPieSize val="75"/>
        <c:serLines>
          <c:spPr>
            <a:ln w="9525">
              <a:solidFill>
                <a:schemeClr val="dk1">
                  <a:lumMod val="50000"/>
                  <a:lumOff val="50000"/>
                </a:schemeClr>
              </a:solidFill>
              <a:round/>
            </a:ln>
            <a:effectLst/>
          </c:spPr>
        </c:serLines>
      </c:of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4583333333333337"/>
          <c:y val="0.31176392736750169"/>
          <c:w val="0.34027777777777779"/>
          <c:h val="0.61379136329660677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Liberation Serif" panose="02020603050405020304" pitchFamily="18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sz="2000" dirty="0">
                <a:solidFill>
                  <a:schemeClr val="tx1"/>
                </a:solidFill>
                <a:latin typeface="Liberation Serif" panose="02020603050405020304" pitchFamily="18" charset="0"/>
              </a:rPr>
              <a:t>Соотношение количества обучающихся образовательных организаций принявших/не принявших участие в СПТ 2019-2020 уч. году по </a:t>
            </a:r>
            <a:r>
              <a:rPr lang="ru-RU" sz="2000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муниципальному образованию «город Екатеринбург»</a:t>
            </a:r>
            <a:endParaRPr lang="ru-RU" sz="2000" dirty="0">
              <a:solidFill>
                <a:schemeClr val="tx1"/>
              </a:solidFill>
              <a:latin typeface="Liberation Serif" panose="02020603050405020304" pitchFamily="18" charset="0"/>
            </a:endParaRPr>
          </a:p>
        </c:rich>
      </c:tx>
      <c:layout>
        <c:manualLayout>
          <c:xMode val="edge"/>
          <c:yMode val="edge"/>
          <c:x val="0.13824308363856705"/>
          <c:y val="1.4316389041446735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3.6504813131688914E-2"/>
          <c:y val="0.26368353700933111"/>
          <c:w val="0.62780770074280201"/>
          <c:h val="0.71571844825673725"/>
        </c:manualLayout>
      </c:layout>
      <c:ofPieChart>
        <c:ofPieType val="bar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59E2-41F1-8FBF-668E516D4982}"/>
              </c:ext>
            </c:extLst>
          </c:dPt>
          <c:dPt>
            <c:idx val="1"/>
            <c:bubble3D val="0"/>
            <c:explosion val="1"/>
            <c:spPr>
              <a:solidFill>
                <a:srgbClr val="FFC0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59E2-41F1-8FBF-668E516D4982}"/>
              </c:ext>
            </c:extLst>
          </c:dPt>
          <c:dPt>
            <c:idx val="2"/>
            <c:bubble3D val="0"/>
            <c:spPr>
              <a:solidFill>
                <a:srgbClr val="8064A2">
                  <a:lumMod val="60000"/>
                  <a:lumOff val="40000"/>
                </a:srgb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59E2-41F1-8FBF-668E516D4982}"/>
              </c:ext>
            </c:extLst>
          </c:dPt>
          <c:dPt>
            <c:idx val="3"/>
            <c:bubble3D val="0"/>
            <c:spPr>
              <a:solidFill>
                <a:srgbClr val="8064A2">
                  <a:lumMod val="60000"/>
                  <a:lumOff val="40000"/>
                </a:srgb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59E2-41F1-8FBF-668E516D4982}"/>
              </c:ext>
            </c:extLst>
          </c:dPt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000" b="1" i="0" u="none" strike="noStrike" kern="1200" baseline="0">
                        <a:ln>
                          <a:noFill/>
                        </a:ln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sz="2000" dirty="0" smtClean="0">
                        <a:latin typeface="Liberation Serif" panose="02020603050405020304" pitchFamily="18" charset="0"/>
                      </a:rPr>
                      <a:t>53282</a:t>
                    </a:r>
                    <a:r>
                      <a:rPr lang="ru-RU" sz="2000" baseline="0" dirty="0" smtClean="0">
                        <a:latin typeface="Liberation Serif" panose="02020603050405020304" pitchFamily="18" charset="0"/>
                      </a:rPr>
                      <a:t> </a:t>
                    </a:r>
                    <a:r>
                      <a:rPr lang="ru-RU" sz="2000" baseline="0" dirty="0">
                        <a:latin typeface="Liberation Serif" panose="02020603050405020304" pitchFamily="18" charset="0"/>
                      </a:rPr>
                      <a:t>чел.</a:t>
                    </a:r>
                    <a:endParaRPr lang="ru-RU" sz="2000" dirty="0">
                      <a:latin typeface="Liberation Serif" panose="02020603050405020304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59E2-41F1-8FBF-668E516D4982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</c:extLst>
            </c:dLbl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000" b="1" i="0" u="none" strike="noStrike" kern="1200" baseline="0">
                        <a:ln>
                          <a:noFill/>
                        </a:ln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sz="2000" dirty="0" smtClean="0">
                        <a:latin typeface="Liberation Serif" panose="02020603050405020304" pitchFamily="18" charset="0"/>
                      </a:rPr>
                      <a:t>49637 </a:t>
                    </a:r>
                    <a:r>
                      <a:rPr lang="ru-RU" sz="2000" dirty="0">
                        <a:latin typeface="Liberation Serif" panose="02020603050405020304" pitchFamily="18" charset="0"/>
                      </a:rPr>
                      <a:t>чел.</a:t>
                    </a:r>
                  </a:p>
                </c:rich>
              </c:tx>
              <c:spPr>
                <a:noFill/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59E2-41F1-8FBF-668E516D4982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</c:extLst>
            </c:dLbl>
            <c:dLbl>
              <c:idx val="2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000" b="1" i="0" u="none" strike="noStrike" kern="1200" baseline="0">
                        <a:ln>
                          <a:noFill/>
                        </a:ln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sz="2000" dirty="0" smtClean="0">
                        <a:latin typeface="Liberation Serif" panose="02020603050405020304" pitchFamily="18" charset="0"/>
                      </a:rPr>
                      <a:t>3645 </a:t>
                    </a:r>
                    <a:r>
                      <a:rPr lang="ru-RU" sz="2000" dirty="0">
                        <a:latin typeface="Liberation Serif" panose="02020603050405020304" pitchFamily="18" charset="0"/>
                      </a:rPr>
                      <a:t>чел.</a:t>
                    </a:r>
                  </a:p>
                </c:rich>
              </c:tx>
              <c:spPr>
                <a:noFill/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59E2-41F1-8FBF-668E516D4982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</c:extLst>
            </c:dLbl>
            <c:dLbl>
              <c:idx val="3"/>
              <c:layout>
                <c:manualLayout>
                  <c:x val="-1.1343381945449973E-2"/>
                  <c:y val="0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000" b="1" i="0" u="none" strike="noStrike" kern="1200" baseline="0">
                        <a:ln>
                          <a:noFill/>
                        </a:ln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en-US" sz="2000" dirty="0" smtClean="0">
                        <a:latin typeface="Liberation Serif" panose="02020603050405020304" pitchFamily="18" charset="0"/>
                      </a:rPr>
                      <a:t>6,8%</a:t>
                    </a:r>
                    <a:endParaRPr lang="en-US" sz="2000" dirty="0">
                      <a:latin typeface="Liberation Serif" panose="02020603050405020304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59E2-41F1-8FBF-668E516D4982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</c:extLst>
            </c:dLbl>
            <c:spPr>
              <a:no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ln>
                      <a:noFill/>
                    </a:ln>
                    <a:solidFill>
                      <a:schemeClr val="tx1"/>
                    </a:solidFill>
                    <a:latin typeface="Liberation Serif" panose="02020603050405020304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Кол-во обучающихся, подлежащих СПТ</c:v>
                </c:pt>
                <c:pt idx="1">
                  <c:v>Кол-во обучающихся, принявших участие в СПТ</c:v>
                </c:pt>
                <c:pt idx="2">
                  <c:v>Кол-во обучающихся, не принявших участие в СПТ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53282</c:v>
                </c:pt>
                <c:pt idx="1">
                  <c:v>49637</c:v>
                </c:pt>
                <c:pt idx="2">
                  <c:v>3645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59E2-41F1-8FBF-668E516D4982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gapWidth val="100"/>
        <c:secondPieSize val="75"/>
        <c:serLines>
          <c:spPr>
            <a:ln w="9525">
              <a:solidFill>
                <a:schemeClr val="dk1">
                  <a:lumMod val="50000"/>
                  <a:lumOff val="50000"/>
                </a:schemeClr>
              </a:solidFill>
              <a:round/>
            </a:ln>
            <a:effectLst/>
          </c:spPr>
        </c:serLines>
      </c:of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8682075880785876"/>
          <c:y val="0.3685473667313271"/>
          <c:w val="0.30422224124584313"/>
          <c:h val="0.55446044573344566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Liberation Serif" panose="02020603050405020304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sz="2400" b="1">
                <a:solidFill>
                  <a:schemeClr val="tx1"/>
                </a:solidFill>
                <a:latin typeface="Liberation Serif" panose="02020603050405020304" pitchFamily="18" charset="0"/>
              </a:rPr>
              <a:t>Соотношение количества обучающихся</a:t>
            </a:r>
            <a:r>
              <a:rPr lang="ru-RU" sz="2400" b="1" baseline="0">
                <a:solidFill>
                  <a:schemeClr val="tx1"/>
                </a:solidFill>
                <a:latin typeface="Liberation Serif" panose="02020603050405020304" pitchFamily="18" charset="0"/>
              </a:rPr>
              <a:t> с явной рискогенностью по Западному управленческому округу</a:t>
            </a:r>
            <a:endParaRPr lang="ru-RU" sz="2400" b="1">
              <a:solidFill>
                <a:schemeClr val="tx1"/>
              </a:solidFill>
              <a:latin typeface="Liberation Serif" panose="02020603050405020304" pitchFamily="18" charset="0"/>
            </a:endParaRPr>
          </a:p>
        </c:rich>
      </c:tx>
      <c:layout>
        <c:manualLayout>
          <c:xMode val="edge"/>
          <c:yMode val="edge"/>
          <c:x val="0.10736111111111112"/>
          <c:y val="1.6836195965366927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8.4876543209876538E-3"/>
          <c:y val="0.1748105320348399"/>
          <c:w val="0.67647018081073196"/>
          <c:h val="0.82518946796516013"/>
        </c:manualLayout>
      </c:layout>
      <c:ofPieChart>
        <c:ofPieType val="pie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AC0F-4EF8-ABAF-32F1B5AB8CC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AC0F-4EF8-ABAF-32F1B5AB8CC6}"/>
              </c:ext>
            </c:extLst>
          </c:dPt>
          <c:dPt>
            <c:idx val="2"/>
            <c:bubble3D val="0"/>
            <c:explosion val="62"/>
            <c:spPr>
              <a:solidFill>
                <a:srgbClr val="92D05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AC0F-4EF8-ABAF-32F1B5AB8CC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AC0F-4EF8-ABAF-32F1B5AB8CC6}"/>
              </c:ext>
            </c:extLst>
          </c:dPt>
          <c:dPt>
            <c:idx val="4"/>
            <c:bubble3D val="0"/>
            <c:spPr>
              <a:solidFill>
                <a:srgbClr val="92D05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AC0F-4EF8-ABAF-32F1B5AB8CC6}"/>
              </c:ext>
            </c:extLst>
          </c:dPt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sz="18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rPr>
                      <a:t>21719 чел.</a:t>
                    </a:r>
                  </a:p>
                </c:rich>
              </c:tx>
              <c:spPr>
                <a:noFill/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AC0F-4EF8-ABAF-32F1B5AB8CC6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</c:extLst>
            </c:dLbl>
            <c:dLbl>
              <c:idx val="1"/>
              <c:layout>
                <c:manualLayout>
                  <c:x val="8.3596894138232722E-2"/>
                  <c:y val="0.2063301956094074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sz="18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rPr>
                      <a:t>20158 чел.</a:t>
                    </a:r>
                  </a:p>
                </c:rich>
              </c:tx>
              <c:spPr>
                <a:noFill/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AC0F-4EF8-ABAF-32F1B5AB8CC6}"/>
                </c:ext>
                <c:ext xmlns:c15="http://schemas.microsoft.com/office/drawing/2012/chart" uri="{CE6537A1-D6FC-4f65-9D91-7224C49458BB}">
                  <c15:layout>
                    <c:manualLayout>
                      <c:w val="0.11673611111111111"/>
                      <c:h val="0.17089629186662647"/>
                    </c:manualLayout>
                  </c15:layout>
                </c:ext>
              </c:extLst>
            </c:dLbl>
            <c:dLbl>
              <c:idx val="2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AC0F-4EF8-ABAF-32F1B5AB8CC6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9.5174856615145326E-2"/>
                  <c:y val="-4.152132927290843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en-US" sz="18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rPr>
                      <a:t>3,5%</a:t>
                    </a:r>
                  </a:p>
                </c:rich>
              </c:tx>
              <c:spPr>
                <a:noFill/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AC0F-4EF8-ABAF-32F1B5AB8CC6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</c:extLst>
            </c:dLbl>
            <c:dLbl>
              <c:idx val="4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sz="18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rPr>
                      <a:t>19394 чел.</a:t>
                    </a:r>
                  </a:p>
                </c:rich>
              </c:tx>
              <c:spPr>
                <a:noFill/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AC0F-4EF8-ABAF-32F1B5AB8CC6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</c:extLst>
            </c:dLbl>
            <c:spPr>
              <a:no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Liberation Serif" panose="02020603050405020304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Кол-во обучающихся, подлежащих</c:v>
                </c:pt>
                <c:pt idx="1">
                  <c:v>Кол-во обучающихся, принявших участие</c:v>
                </c:pt>
                <c:pt idx="2">
                  <c:v>Кол-во обучающихся не подвергшихся "группе риска"</c:v>
                </c:pt>
                <c:pt idx="3">
                  <c:v>Кол-во обучающихся с явной рискогенностью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21719</c:v>
                </c:pt>
                <c:pt idx="1">
                  <c:v>20158</c:v>
                </c:pt>
                <c:pt idx="2">
                  <c:v>19394</c:v>
                </c:pt>
                <c:pt idx="3">
                  <c:v>764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AC0F-4EF8-ABAF-32F1B5AB8CC6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gapWidth val="100"/>
        <c:secondPieSize val="75"/>
        <c:serLines>
          <c:spPr>
            <a:ln w="9525">
              <a:solidFill>
                <a:schemeClr val="dk1">
                  <a:lumMod val="50000"/>
                  <a:lumOff val="50000"/>
                </a:schemeClr>
              </a:solidFill>
              <a:round/>
            </a:ln>
            <a:effectLst/>
          </c:spPr>
        </c:serLines>
      </c:of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7878499562554684"/>
          <c:y val="0.29906453057614479"/>
          <c:w val="0.30732611548556438"/>
          <c:h val="0.61031873216815957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Liberation Serif" panose="02020603050405020304" pitchFamily="18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sz="2400">
                <a:solidFill>
                  <a:schemeClr val="tx1"/>
                </a:solidFill>
                <a:latin typeface="Liberation Serif" panose="02020603050405020304" pitchFamily="18" charset="0"/>
              </a:rPr>
              <a:t>Соотношение</a:t>
            </a:r>
            <a:r>
              <a:rPr lang="ru-RU" sz="2400" baseline="0">
                <a:solidFill>
                  <a:schemeClr val="tx1"/>
                </a:solidFill>
                <a:latin typeface="Liberation Serif" panose="02020603050405020304" pitchFamily="18" charset="0"/>
              </a:rPr>
              <a:t> количества обучающихся с явной рискогенностью по Северному управленческому округу</a:t>
            </a:r>
            <a:endParaRPr lang="ru-RU" sz="2400">
              <a:solidFill>
                <a:schemeClr val="tx1"/>
              </a:solidFill>
              <a:latin typeface="Liberation Serif" panose="02020603050405020304" pitchFamily="18" charset="0"/>
            </a:endParaRPr>
          </a:p>
        </c:rich>
      </c:tx>
      <c:layout>
        <c:manualLayout>
          <c:xMode val="edge"/>
          <c:yMode val="edge"/>
          <c:x val="0.1101272236803733"/>
          <c:y val="1.9642228626261415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2.5462962962962962E-2"/>
          <c:y val="0.16614342627193374"/>
          <c:w val="0.68341462525517649"/>
          <c:h val="0.83385657372806632"/>
        </c:manualLayout>
      </c:layout>
      <c:ofPieChart>
        <c:ofPieType val="pie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163-4096-8880-FA462B2002B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163-4096-8880-FA462B2002B4}"/>
              </c:ext>
            </c:extLst>
          </c:dPt>
          <c:dPt>
            <c:idx val="2"/>
            <c:bubble3D val="0"/>
            <c:explosion val="58"/>
            <c:spPr>
              <a:solidFill>
                <a:srgbClr val="92D05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7163-4096-8880-FA462B2002B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7163-4096-8880-FA462B2002B4}"/>
              </c:ext>
            </c:extLst>
          </c:dPt>
          <c:dPt>
            <c:idx val="4"/>
            <c:bubble3D val="0"/>
            <c:spPr>
              <a:solidFill>
                <a:srgbClr val="92D05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7163-4096-8880-FA462B2002B4}"/>
              </c:ext>
            </c:extLst>
          </c:dPt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lt1"/>
                        </a:solidFill>
                        <a:latin typeface="Liberation Serif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sz="180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rPr>
                      <a:t>18936 чел.</a:t>
                    </a:r>
                  </a:p>
                </c:rich>
              </c:tx>
              <c:spPr>
                <a:noFill/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7163-4096-8880-FA462B2002B4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</c:extLst>
            </c:dLbl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sz="180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rPr>
                      <a:t>17279 чел.</a:t>
                    </a:r>
                  </a:p>
                </c:rich>
              </c:tx>
              <c:spPr>
                <a:noFill/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7163-4096-8880-FA462B2002B4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</c:extLst>
            </c:dLbl>
            <c:dLbl>
              <c:idx val="2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7163-4096-8880-FA462B2002B4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en-US" sz="180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rPr>
                      <a:t>4,5%</a:t>
                    </a:r>
                  </a:p>
                </c:rich>
              </c:tx>
              <c:spPr>
                <a:noFill/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7163-4096-8880-FA462B2002B4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</c:extLst>
            </c:dLbl>
            <c:dLbl>
              <c:idx val="4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lt1"/>
                        </a:solidFill>
                        <a:latin typeface="Liberation Serif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sz="180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rPr>
                      <a:t>16428 чел.</a:t>
                    </a:r>
                  </a:p>
                </c:rich>
              </c:tx>
              <c:spPr>
                <a:noFill/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7163-4096-8880-FA462B2002B4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</c:extLst>
            </c:dLbl>
            <c:spPr>
              <a:no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lt1"/>
                    </a:solidFill>
                    <a:latin typeface="Liberation Serif" panose="02020603050405020304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Кол-во обучающихся, подлежащих СПТ</c:v>
                </c:pt>
                <c:pt idx="1">
                  <c:v>Кол-во обучающихся, принявших участие в СПТ</c:v>
                </c:pt>
                <c:pt idx="2">
                  <c:v>Кол-во обучающихся, не подвергшихся "группе риска"</c:v>
                </c:pt>
                <c:pt idx="3">
                  <c:v>Кол-во обучающихся с явной рискогенностью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18936</c:v>
                </c:pt>
                <c:pt idx="1">
                  <c:v>17279</c:v>
                </c:pt>
                <c:pt idx="2">
                  <c:v>16428</c:v>
                </c:pt>
                <c:pt idx="3">
                  <c:v>851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7163-4096-8880-FA462B2002B4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gapWidth val="100"/>
        <c:secondPieSize val="75"/>
        <c:serLines>
          <c:spPr>
            <a:ln w="9525">
              <a:solidFill>
                <a:schemeClr val="dk1">
                  <a:lumMod val="50000"/>
                  <a:lumOff val="50000"/>
                </a:schemeClr>
              </a:solidFill>
              <a:round/>
            </a:ln>
            <a:effectLst/>
          </c:spPr>
        </c:serLines>
      </c:of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8804425488480603"/>
          <c:y val="0.30342360288849024"/>
          <c:w val="0.29806697773889373"/>
          <c:h val="0.64186560959512928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Liberation Serif" panose="02020603050405020304" pitchFamily="18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Liberation Serif" panose="02020603050405020304" pitchFamily="18" charset="0"/>
                <a:ea typeface="+mn-ea"/>
                <a:cs typeface="+mn-cs"/>
              </a:defRPr>
            </a:pPr>
            <a:r>
              <a:rPr lang="ru-RU" sz="2400">
                <a:solidFill>
                  <a:schemeClr val="tx1"/>
                </a:solidFill>
                <a:latin typeface="Liberation Serif" panose="02020603050405020304" pitchFamily="18" charset="0"/>
              </a:rPr>
              <a:t>Соотношение количества обучающихся с явной рискогенностью по МО г. Екатеринбург</a:t>
            </a:r>
          </a:p>
        </c:rich>
      </c:tx>
      <c:layout>
        <c:manualLayout>
          <c:xMode val="edge"/>
          <c:yMode val="edge"/>
          <c:x val="0.11554960143870903"/>
          <c:y val="2.2655509998645591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9.7837973548833886E-3"/>
          <c:y val="0.14597291228408185"/>
          <c:w val="0.67454663653154467"/>
          <c:h val="0.85402708771591829"/>
        </c:manualLayout>
      </c:layout>
      <c:ofPieChart>
        <c:ofPieType val="pie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6C8B-4A06-95AA-BE0AE8053CF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6C8B-4A06-95AA-BE0AE8053CFC}"/>
              </c:ext>
            </c:extLst>
          </c:dPt>
          <c:dPt>
            <c:idx val="2"/>
            <c:bubble3D val="0"/>
            <c:explosion val="41"/>
            <c:spPr>
              <a:solidFill>
                <a:srgbClr val="92D05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6C8B-4A06-95AA-BE0AE8053CF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6C8B-4A06-95AA-BE0AE8053CFC}"/>
              </c:ext>
            </c:extLst>
          </c:dPt>
          <c:dPt>
            <c:idx val="4"/>
            <c:bubble3D val="0"/>
            <c:spPr>
              <a:solidFill>
                <a:srgbClr val="92D05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6C8B-4A06-95AA-BE0AE8053CFC}"/>
              </c:ext>
            </c:extLst>
          </c:dPt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sz="180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rPr>
                      <a:t>53282 чел.</a:t>
                    </a:r>
                  </a:p>
                </c:rich>
              </c:tx>
              <c:spPr>
                <a:noFill/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6C8B-4A06-95AA-BE0AE8053CFC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</c:extLst>
            </c:dLbl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sz="180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rPr>
                      <a:t>46924</a:t>
                    </a:r>
                    <a:r>
                      <a:rPr lang="ru-RU" sz="1800" baseline="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rPr>
                      <a:t> </a:t>
                    </a:r>
                    <a:r>
                      <a:rPr lang="ru-RU" sz="180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rPr>
                      <a:t>чел.</a:t>
                    </a:r>
                  </a:p>
                </c:rich>
              </c:tx>
              <c:spPr>
                <a:noFill/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6C8B-4A06-95AA-BE0AE8053CFC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</c:extLst>
            </c:dLbl>
            <c:dLbl>
              <c:idx val="2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6C8B-4A06-95AA-BE0AE8053CFC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0.14347708272577039"/>
                  <c:y val="-2.11362753075975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sz="18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rPr>
                      <a:t>2713 чел.</a:t>
                    </a:r>
                  </a:p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sz="18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rPr>
                      <a:t>5,1%</a:t>
                    </a:r>
                  </a:p>
                </c:rich>
              </c:tx>
              <c:spPr>
                <a:noFill/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6C8B-4A06-95AA-BE0AE8053CFC}"/>
                </c:ext>
                <c:ext xmlns:c15="http://schemas.microsoft.com/office/drawing/2012/chart" uri="{CE6537A1-D6FC-4f65-9D91-7224C49458BB}">
                  <c15:layout>
                    <c:manualLayout>
                      <c:w val="0.12142025473864772"/>
                      <c:h val="0.23565310224191421"/>
                    </c:manualLayout>
                  </c15:layout>
                </c:ext>
              </c:extLst>
            </c:dLbl>
            <c:dLbl>
              <c:idx val="4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sz="180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rPr>
                      <a:t>46471 чел.</a:t>
                    </a:r>
                  </a:p>
                </c:rich>
              </c:tx>
              <c:spPr>
                <a:noFill/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6C8B-4A06-95AA-BE0AE8053CFC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</c:extLst>
            </c:dLbl>
            <c:spPr>
              <a:no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Liberation Serif" panose="02020603050405020304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Кол-во обучающихся, подлежащих СПТ</c:v>
                </c:pt>
                <c:pt idx="1">
                  <c:v>Кол-во обучающихся, принявших участие в СПТ</c:v>
                </c:pt>
                <c:pt idx="2">
                  <c:v>Кол-во обучающихся, не подвергшихся "группе риска"</c:v>
                </c:pt>
                <c:pt idx="3">
                  <c:v>Кол-во обучающихся, с явной рискогенностью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54172</c:v>
                </c:pt>
                <c:pt idx="1">
                  <c:v>49270</c:v>
                </c:pt>
                <c:pt idx="2">
                  <c:v>46471</c:v>
                </c:pt>
                <c:pt idx="3">
                  <c:v>2799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6C8B-4A06-95AA-BE0AE8053CFC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gapWidth val="100"/>
        <c:secondPieSize val="75"/>
        <c:serLines>
          <c:spPr>
            <a:ln w="9525">
              <a:solidFill>
                <a:schemeClr val="dk1">
                  <a:lumMod val="50000"/>
                  <a:lumOff val="50000"/>
                </a:schemeClr>
              </a:solidFill>
              <a:round/>
            </a:ln>
            <a:effectLst/>
          </c:spPr>
        </c:serLines>
      </c:of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7184055118110231"/>
          <c:y val="0.26448225221847271"/>
          <c:w val="0.31427068144259745"/>
          <c:h val="0.72772247585762417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Liberation Serif" panose="02020603050405020304" pitchFamily="18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0">
  <cs:axisTitle>
    <cs:lnRef idx="0"/>
    <cs:fillRef idx="0"/>
    <cs:effectRef idx="0"/>
    <cs:fontRef idx="minor">
      <a:schemeClr val="lt1"/>
    </cs:fontRef>
    <cs:defRPr sz="900" b="1" kern="1200"/>
  </cs:axisTitle>
  <cs:categoryAxis>
    <cs:lnRef idx="0">
      <cs:styleClr val="0"/>
    </cs:lnRef>
    <cs:fillRef idx="0"/>
    <cs:effectRef idx="0"/>
    <cs:fontRef idx="minor">
      <a:schemeClr val="lt1"/>
    </cs:fontRef>
    <cs:spPr>
      <a:ln w="3175" cap="flat" cmpd="sng" algn="ctr">
        <a:solidFill>
          <a:schemeClr val="phClr">
            <a:lumMod val="60000"/>
            <a:lumOff val="40000"/>
          </a:schemeClr>
        </a:solidFill>
        <a:round/>
      </a:ln>
    </cs:spPr>
    <cs:defRPr sz="800" kern="1200" cap="all" spc="150" normalizeH="0" baseline="0"/>
  </cs:categoryAxis>
  <cs:chartArea>
    <cs:lnRef idx="0">
      <cs:styleClr val="0"/>
    </cs:lnRef>
    <cs:fillRef idx="0">
      <cs:styleClr val="0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  <cs:defRPr sz="1000" kern="1200"/>
  </cs:chartArea>
  <cs:dataLabel>
    <cs:lnRef idx="0">
      <cs:styleClr val="0"/>
    </cs:lnRef>
    <cs:fillRef idx="0"/>
    <cs:effectRef idx="0"/>
    <cs:fontRef idx="minor">
      <cs:styleClr val="0"/>
    </cs:fontRef>
    <cs:defRPr sz="900" b="1" kern="1200"/>
  </cs:dataLabel>
  <cs:dataLabelCallout>
    <cs:lnRef idx="0">
      <cs:styleClr val="0"/>
    </cs:lnRef>
    <cs:fillRef idx="0"/>
    <cs:effectRef idx="0"/>
    <cs:fontRef idx="minor">
      <cs:styleClr val="0"/>
    </cs:fontRef>
    <cs:spPr>
      <a:solidFill>
        <a:schemeClr val="lt1"/>
      </a:solidFill>
      <a:ln>
        <a:solidFill>
          <a:schemeClr val="phClr"/>
        </a:solidFill>
      </a:ln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0"/>
    </cs:lnRef>
    <cs:fillRef idx="0"/>
    <cs:effectRef idx="0"/>
    <cs:fontRef idx="minor">
      <a:schemeClr val="dk1"/>
    </cs:fontRef>
    <cs:spPr>
      <a:solidFill>
        <a:schemeClr val="lt1"/>
      </a:solidFill>
      <a:ln w="19050"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34925" cap="rnd">
        <a:solidFill>
          <a:schemeClr val="lt1"/>
        </a:solidFill>
        <a:round/>
      </a:ln>
      <a:effectLst>
        <a:outerShdw dist="25400" dir="2700000" algn="tl" rotWithShape="0">
          <a:schemeClr val="phClr"/>
        </a:outerShdw>
      </a:effectLst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22225">
        <a:solidFill>
          <a:schemeClr val="lt1"/>
        </a:solidFill>
        <a:round/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>
      <cs:styleClr val="0"/>
    </cs:lnRef>
    <cs:fillRef idx="0"/>
    <cs:effectRef idx="0"/>
    <cs:fontRef idx="minor">
      <a:schemeClr val="lt1"/>
    </cs:fontRef>
    <cs:spPr>
      <a:ln w="9525">
        <a:solidFill>
          <a:schemeClr val="phClr">
            <a:lumMod val="60000"/>
            <a:lumOff val="40000"/>
          </a:schemeClr>
        </a:solidFill>
      </a:ln>
    </cs:spPr>
    <cs:defRPr sz="900" kern="1200"/>
  </cs:dataTable>
  <cs:downBar>
    <cs:lnRef idx="0">
      <cs:styleClr val="0"/>
    </cs:lnRef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downBar>
  <cs:drop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prstDash val="dash"/>
      </a:ln>
    </cs:spPr>
  </cs:dropLine>
  <cs:errorBar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round/>
      </a:ln>
      <a:effectLst>
        <a:glow rad="25400">
          <a:schemeClr val="lt1"/>
        </a:glow>
      </a:effectLst>
    </cs:spPr>
  </cs:errorBar>
  <cs:floor>
    <cs:lnRef idx="0"/>
    <cs:fillRef idx="0"/>
    <cs:effectRef idx="0"/>
    <cs:fontRef idx="minor">
      <a:schemeClr val="dk1"/>
    </cs:fontRef>
  </cs:floor>
  <cs:gridlineMajor>
    <cs:lnRef idx="0">
      <cs:styleClr val="0"/>
    </cs:lnRef>
    <cs:fillRef idx="0"/>
    <cs:effectRef idx="0"/>
    <cs:fontRef idx="minor">
      <a:schemeClr val="dk1"/>
    </cs:fontRef>
    <cs:spPr>
      <a:ln w="9525" cap="flat" cmpd="sng" algn="ctr">
        <a:solidFill>
          <a:schemeClr val="lt1">
            <a:alpha val="25000"/>
          </a:schemeClr>
        </a:solidFill>
        <a:round/>
      </a:ln>
    </cs:spPr>
  </cs:gridlineMajor>
  <cs:gridlineMinor>
    <cs:lnRef idx="0">
      <cs:styleClr val="0"/>
    </cs:lnRef>
    <cs:fillRef idx="0"/>
    <cs:effectRef idx="0"/>
    <cs:fontRef idx="minor">
      <a:schemeClr val="dk1"/>
    </cs:fontRef>
    <cs:spPr>
      <a:ln>
        <a:solidFill>
          <a:schemeClr val="lt1">
            <a:alpha val="10000"/>
          </a:schemeClr>
        </a:solidFill>
      </a:ln>
    </cs:spPr>
  </cs:gridlineMinor>
  <cs:hiLo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prstDash val="dash"/>
      </a:ln>
    </cs:spPr>
  </cs:hiLoLine>
  <cs:leader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</a:ln>
    </cs:spPr>
  </cs:leaderLine>
  <cs:legend>
    <cs:lnRef idx="0"/>
    <cs:fillRef idx="0"/>
    <cs:effectRef idx="0"/>
    <cs:fontRef idx="minor">
      <a:schemeClr val="lt1"/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>
      <cs:styleClr val="0"/>
    </cs:lnRef>
    <cs:fillRef idx="0"/>
    <cs:effectRef idx="0"/>
    <cs:fontRef idx="minor">
      <a:schemeClr val="lt1"/>
    </cs:fontRef>
    <cs:spPr>
      <a:ln w="3175" cap="flat" cmpd="sng" algn="ctr">
        <a:solidFill>
          <a:schemeClr val="phClr">
            <a:lumMod val="60000"/>
            <a:lumOff val="40000"/>
          </a:schemeClr>
        </a:solidFill>
        <a:round/>
      </a:ln>
    </cs:spPr>
    <cs:defRPr sz="900" kern="1200"/>
  </cs:seriesAxis>
  <cs:series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  <a:tint val="5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lt1"/>
    </cs:fontRef>
    <cs:defRPr sz="1500" b="1" kern="1200" cap="all" spc="100" normalizeH="0" baseline="0"/>
  </cs:title>
  <cs:trendline>
    <cs:lnRef idx="0"/>
    <cs:fillRef idx="0"/>
    <cs:effectRef idx="0"/>
    <cs:fontRef idx="minor">
      <a:schemeClr val="dk1"/>
    </cs:fontRef>
    <cs:spPr>
      <a:ln w="28575" cap="rnd">
        <a:solidFill>
          <a:schemeClr val="lt1">
            <a:alpha val="50000"/>
          </a:schemeClr>
        </a:solidFill>
        <a:round/>
      </a:ln>
    </cs:spPr>
  </cs:trendline>
  <cs:trendlineLabel>
    <cs:lnRef idx="0"/>
    <cs:fillRef idx="0"/>
    <cs:effectRef idx="0"/>
    <cs:fontRef idx="minor">
      <a:schemeClr val="lt1"/>
    </cs:fontRef>
    <cs:defRPr sz="900" kern="1200"/>
  </cs:trendlineLabel>
  <cs:upBar>
    <cs:lnRef idx="0">
      <cs:styleClr val="0"/>
    </cs:lnRef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upBar>
  <cs:valueAxis>
    <cs:lnRef idx="0"/>
    <cs:fillRef idx="0"/>
    <cs:effectRef idx="0"/>
    <cs:fontRef idx="minor">
      <a:schemeClr val="lt1"/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3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3A176-2002-4AB5-8445-E03BF2B0724B}" type="datetimeFigureOut">
              <a:rPr lang="ru-RU" smtClean="0"/>
              <a:t>30.08.2020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2543CC-5248-4A49-A8F4-8C30E497AF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01916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326313-5FFE-4D5A-AB2E-483D8B38C9D3}" type="datetimeFigureOut">
              <a:rPr lang="ru-RU" smtClean="0"/>
              <a:t>30.08.2020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84835"/>
            <a:ext cx="5408930" cy="3914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3D6DB3-A09D-4EF9-88B4-61E7D975B4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3716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69AA47-1DC9-46C0-8E31-C01FA0EE13C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1659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6BF33-2A44-4847-AA2E-92A809A3B2B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080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CA688-8E18-4443-B2B0-8A6E90F27F9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181539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FC14A-987A-4677-94F9-2D11796C59C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2701077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1096-B598-429F-93DB-CAAF8E89403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9588634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CB9C8-BA07-4D16-B355-A9A43A19038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9765420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D5EE-3814-40B1-861A-BE6CF3762A1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003091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F2849-B1D7-4DD3-86FF-EC96FE26A63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4128241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F2D04-9FC8-447C-863D-05873BD31B6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628640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CA688-8E18-4443-B2B0-8A6E90F27F9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7113908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5BC8-2B8A-4E00-858F-E168DA303B9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7508343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5"/>
          <p:cNvGrpSpPr/>
          <p:nvPr/>
        </p:nvGrpSpPr>
        <p:grpSpPr>
          <a:xfrm>
            <a:off x="-6" y="55"/>
            <a:ext cx="9429907" cy="1769753"/>
            <a:chOff x="-4" y="40"/>
            <a:chExt cx="7072430" cy="1327315"/>
          </a:xfrm>
        </p:grpSpPr>
        <p:sp>
          <p:nvSpPr>
            <p:cNvPr id="63" name="Google Shape;63;p5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64" name="Google Shape;64;p5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65" name="Google Shape;65;p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6" name="Google Shape;66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67" name="Google Shape;67;p5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68" name="Google Shape;68;p5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9" name="Google Shape;69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70" name="Google Shape;70;p5"/>
          <p:cNvGrpSpPr/>
          <p:nvPr/>
        </p:nvGrpSpPr>
        <p:grpSpPr>
          <a:xfrm>
            <a:off x="9262456" y="5963633"/>
            <a:ext cx="2937107" cy="894393"/>
            <a:chOff x="5575242" y="4472723"/>
            <a:chExt cx="2202830" cy="670795"/>
          </a:xfrm>
        </p:grpSpPr>
        <p:sp>
          <p:nvSpPr>
            <p:cNvPr id="71" name="Google Shape;71;p5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72" name="Google Shape;72;p5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73" name="Google Shape;73;p5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4" name="Google Shape;74;p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grpSp>
          <p:nvGrpSpPr>
            <p:cNvPr id="75" name="Google Shape;75;p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76" name="Google Shape;76;p5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7" name="Google Shape;77;p5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sp>
        <p:nvSpPr>
          <p:cNvPr id="78" name="Google Shape;78;p5"/>
          <p:cNvSpPr txBox="1">
            <a:spLocks noGrp="1"/>
          </p:cNvSpPr>
          <p:nvPr>
            <p:ph type="title"/>
          </p:nvPr>
        </p:nvSpPr>
        <p:spPr>
          <a:xfrm>
            <a:off x="1085700" y="523433"/>
            <a:ext cx="73232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5"/>
          <p:cNvSpPr txBox="1">
            <a:spLocks noGrp="1"/>
          </p:cNvSpPr>
          <p:nvPr>
            <p:ph type="body" idx="1"/>
          </p:nvPr>
        </p:nvSpPr>
        <p:spPr>
          <a:xfrm>
            <a:off x="1085700" y="1769800"/>
            <a:ext cx="8176800" cy="419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SzPts val="2400"/>
              <a:buChar char="▻"/>
              <a:defRPr/>
            </a:lvl9pPr>
          </a:lstStyle>
          <a:p>
            <a:endParaRPr/>
          </a:p>
        </p:txBody>
      </p:sp>
      <p:sp>
        <p:nvSpPr>
          <p:cNvPr id="80" name="Google Shape;80;p5"/>
          <p:cNvSpPr txBox="1">
            <a:spLocks noGrp="1"/>
          </p:cNvSpPr>
          <p:nvPr>
            <p:ph type="sldNum" idx="12"/>
          </p:nvPr>
        </p:nvSpPr>
        <p:spPr>
          <a:xfrm>
            <a:off x="10157333" y="6182000"/>
            <a:ext cx="19832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9270240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6BF33-2A44-4847-AA2E-92A809A3B2B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0874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5BC8-2B8A-4E00-858F-E168DA303B9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9152583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C0F72-621B-4899-8E1A-3740B9104C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857259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0E8B3-670F-4B4F-B58B-9E045A8C1B4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44720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FC14A-987A-4677-94F9-2D11796C59C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9667987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1096-B598-429F-93DB-CAAF8E89403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5379878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CB9C8-BA07-4D16-B355-A9A43A19038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3989331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D5EE-3814-40B1-861A-BE6CF3762A1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6207510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F2849-B1D7-4DD3-86FF-EC96FE26A63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1801467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F2D04-9FC8-447C-863D-05873BD31B6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935729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CA688-8E18-4443-B2B0-8A6E90F27F9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2216363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5BC8-2B8A-4E00-858F-E168DA303B9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9472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5"/>
          <p:cNvGrpSpPr/>
          <p:nvPr/>
        </p:nvGrpSpPr>
        <p:grpSpPr>
          <a:xfrm>
            <a:off x="-6" y="55"/>
            <a:ext cx="9429907" cy="1769753"/>
            <a:chOff x="-4" y="40"/>
            <a:chExt cx="7072430" cy="1327315"/>
          </a:xfrm>
        </p:grpSpPr>
        <p:sp>
          <p:nvSpPr>
            <p:cNvPr id="63" name="Google Shape;63;p5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64" name="Google Shape;64;p5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65" name="Google Shape;65;p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6" name="Google Shape;66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67" name="Google Shape;67;p5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68" name="Google Shape;68;p5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9" name="Google Shape;69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70" name="Google Shape;70;p5"/>
          <p:cNvGrpSpPr/>
          <p:nvPr/>
        </p:nvGrpSpPr>
        <p:grpSpPr>
          <a:xfrm>
            <a:off x="9262456" y="5963633"/>
            <a:ext cx="2937107" cy="894393"/>
            <a:chOff x="5575242" y="4472723"/>
            <a:chExt cx="2202830" cy="670795"/>
          </a:xfrm>
        </p:grpSpPr>
        <p:sp>
          <p:nvSpPr>
            <p:cNvPr id="71" name="Google Shape;71;p5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72" name="Google Shape;72;p5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73" name="Google Shape;73;p5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4" name="Google Shape;74;p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grpSp>
          <p:nvGrpSpPr>
            <p:cNvPr id="75" name="Google Shape;75;p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76" name="Google Shape;76;p5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7" name="Google Shape;77;p5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sp>
        <p:nvSpPr>
          <p:cNvPr id="78" name="Google Shape;78;p5"/>
          <p:cNvSpPr txBox="1">
            <a:spLocks noGrp="1"/>
          </p:cNvSpPr>
          <p:nvPr>
            <p:ph type="title"/>
          </p:nvPr>
        </p:nvSpPr>
        <p:spPr>
          <a:xfrm>
            <a:off x="1085700" y="523433"/>
            <a:ext cx="73232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5"/>
          <p:cNvSpPr txBox="1">
            <a:spLocks noGrp="1"/>
          </p:cNvSpPr>
          <p:nvPr>
            <p:ph type="body" idx="1"/>
          </p:nvPr>
        </p:nvSpPr>
        <p:spPr>
          <a:xfrm>
            <a:off x="1085700" y="1769800"/>
            <a:ext cx="8176800" cy="419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SzPts val="2400"/>
              <a:buChar char="▻"/>
              <a:defRPr/>
            </a:lvl9pPr>
          </a:lstStyle>
          <a:p>
            <a:endParaRPr/>
          </a:p>
        </p:txBody>
      </p:sp>
      <p:sp>
        <p:nvSpPr>
          <p:cNvPr id="80" name="Google Shape;80;p5"/>
          <p:cNvSpPr txBox="1">
            <a:spLocks noGrp="1"/>
          </p:cNvSpPr>
          <p:nvPr>
            <p:ph type="sldNum" idx="12"/>
          </p:nvPr>
        </p:nvSpPr>
        <p:spPr>
          <a:xfrm>
            <a:off x="10157333" y="6182000"/>
            <a:ext cx="19832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9935229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5"/>
          <p:cNvGrpSpPr/>
          <p:nvPr/>
        </p:nvGrpSpPr>
        <p:grpSpPr>
          <a:xfrm>
            <a:off x="-6" y="55"/>
            <a:ext cx="9429907" cy="1769753"/>
            <a:chOff x="-4" y="40"/>
            <a:chExt cx="7072430" cy="1327315"/>
          </a:xfrm>
        </p:grpSpPr>
        <p:sp>
          <p:nvSpPr>
            <p:cNvPr id="63" name="Google Shape;63;p5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64" name="Google Shape;64;p5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65" name="Google Shape;65;p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6" name="Google Shape;66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67" name="Google Shape;67;p5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68" name="Google Shape;68;p5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9" name="Google Shape;69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70" name="Google Shape;70;p5"/>
          <p:cNvGrpSpPr/>
          <p:nvPr/>
        </p:nvGrpSpPr>
        <p:grpSpPr>
          <a:xfrm>
            <a:off x="9262456" y="5963633"/>
            <a:ext cx="2937107" cy="894393"/>
            <a:chOff x="5575242" y="4472723"/>
            <a:chExt cx="2202830" cy="670795"/>
          </a:xfrm>
        </p:grpSpPr>
        <p:sp>
          <p:nvSpPr>
            <p:cNvPr id="71" name="Google Shape;71;p5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72" name="Google Shape;72;p5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73" name="Google Shape;73;p5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4" name="Google Shape;74;p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grpSp>
          <p:nvGrpSpPr>
            <p:cNvPr id="75" name="Google Shape;75;p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76" name="Google Shape;76;p5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7" name="Google Shape;77;p5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sp>
        <p:nvSpPr>
          <p:cNvPr id="78" name="Google Shape;78;p5"/>
          <p:cNvSpPr txBox="1">
            <a:spLocks noGrp="1"/>
          </p:cNvSpPr>
          <p:nvPr>
            <p:ph type="title"/>
          </p:nvPr>
        </p:nvSpPr>
        <p:spPr>
          <a:xfrm>
            <a:off x="1085700" y="523433"/>
            <a:ext cx="73232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5"/>
          <p:cNvSpPr txBox="1">
            <a:spLocks noGrp="1"/>
          </p:cNvSpPr>
          <p:nvPr>
            <p:ph type="body" idx="1"/>
          </p:nvPr>
        </p:nvSpPr>
        <p:spPr>
          <a:xfrm>
            <a:off x="1085700" y="1769800"/>
            <a:ext cx="8176800" cy="419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SzPts val="2400"/>
              <a:buChar char="▻"/>
              <a:defRPr/>
            </a:lvl9pPr>
          </a:lstStyle>
          <a:p>
            <a:endParaRPr/>
          </a:p>
        </p:txBody>
      </p:sp>
      <p:sp>
        <p:nvSpPr>
          <p:cNvPr id="80" name="Google Shape;80;p5"/>
          <p:cNvSpPr txBox="1">
            <a:spLocks noGrp="1"/>
          </p:cNvSpPr>
          <p:nvPr>
            <p:ph type="sldNum" idx="12"/>
          </p:nvPr>
        </p:nvSpPr>
        <p:spPr>
          <a:xfrm>
            <a:off x="10157333" y="6182000"/>
            <a:ext cx="19832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3439894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6BF33-2A44-4847-AA2E-92A809A3B2B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1784481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C0F72-621B-4899-8E1A-3740B9104C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9874699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0E8B3-670F-4B4F-B58B-9E045A8C1B4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663057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FC14A-987A-4677-94F9-2D11796C59C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2535982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1096-B598-429F-93DB-CAAF8E89403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9024370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CB9C8-BA07-4D16-B355-A9A43A19038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280089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D5EE-3814-40B1-861A-BE6CF3762A1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7572841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F2849-B1D7-4DD3-86FF-EC96FE26A63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9057742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F2D04-9FC8-447C-863D-05873BD31B6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45876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6BF33-2A44-4847-AA2E-92A809A3B2B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5747430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CA688-8E18-4443-B2B0-8A6E90F27F9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759400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5BC8-2B8A-4E00-858F-E168DA303B9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6895581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5"/>
          <p:cNvGrpSpPr/>
          <p:nvPr/>
        </p:nvGrpSpPr>
        <p:grpSpPr>
          <a:xfrm>
            <a:off x="-6" y="55"/>
            <a:ext cx="9429907" cy="1769753"/>
            <a:chOff x="-4" y="40"/>
            <a:chExt cx="7072430" cy="1327315"/>
          </a:xfrm>
        </p:grpSpPr>
        <p:sp>
          <p:nvSpPr>
            <p:cNvPr id="63" name="Google Shape;63;p5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64" name="Google Shape;64;p5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65" name="Google Shape;65;p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6" name="Google Shape;66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67" name="Google Shape;67;p5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68" name="Google Shape;68;p5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9" name="Google Shape;69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70" name="Google Shape;70;p5"/>
          <p:cNvGrpSpPr/>
          <p:nvPr/>
        </p:nvGrpSpPr>
        <p:grpSpPr>
          <a:xfrm>
            <a:off x="9262456" y="5963633"/>
            <a:ext cx="2937107" cy="894393"/>
            <a:chOff x="5575242" y="4472723"/>
            <a:chExt cx="2202830" cy="670795"/>
          </a:xfrm>
        </p:grpSpPr>
        <p:sp>
          <p:nvSpPr>
            <p:cNvPr id="71" name="Google Shape;71;p5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72" name="Google Shape;72;p5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73" name="Google Shape;73;p5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4" name="Google Shape;74;p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grpSp>
          <p:nvGrpSpPr>
            <p:cNvPr id="75" name="Google Shape;75;p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76" name="Google Shape;76;p5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7" name="Google Shape;77;p5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sp>
        <p:nvSpPr>
          <p:cNvPr id="78" name="Google Shape;78;p5"/>
          <p:cNvSpPr txBox="1">
            <a:spLocks noGrp="1"/>
          </p:cNvSpPr>
          <p:nvPr>
            <p:ph type="title"/>
          </p:nvPr>
        </p:nvSpPr>
        <p:spPr>
          <a:xfrm>
            <a:off x="1085700" y="523433"/>
            <a:ext cx="73232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5"/>
          <p:cNvSpPr txBox="1">
            <a:spLocks noGrp="1"/>
          </p:cNvSpPr>
          <p:nvPr>
            <p:ph type="body" idx="1"/>
          </p:nvPr>
        </p:nvSpPr>
        <p:spPr>
          <a:xfrm>
            <a:off x="1085700" y="1769800"/>
            <a:ext cx="8176800" cy="419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SzPts val="2400"/>
              <a:buChar char="▻"/>
              <a:defRPr/>
            </a:lvl9pPr>
          </a:lstStyle>
          <a:p>
            <a:endParaRPr/>
          </a:p>
        </p:txBody>
      </p:sp>
      <p:sp>
        <p:nvSpPr>
          <p:cNvPr id="80" name="Google Shape;80;p5"/>
          <p:cNvSpPr txBox="1">
            <a:spLocks noGrp="1"/>
          </p:cNvSpPr>
          <p:nvPr>
            <p:ph type="sldNum" idx="12"/>
          </p:nvPr>
        </p:nvSpPr>
        <p:spPr>
          <a:xfrm>
            <a:off x="10157333" y="6182000"/>
            <a:ext cx="19832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6926038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6BF33-2A44-4847-AA2E-92A809A3B2B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2772917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C0F72-621B-4899-8E1A-3740B9104C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0468624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0E8B3-670F-4B4F-B58B-9E045A8C1B4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848373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FC14A-987A-4677-94F9-2D11796C59C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2736608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1096-B598-429F-93DB-CAAF8E89403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0584612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CB9C8-BA07-4D16-B355-A9A43A19038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2555188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D5EE-3814-40B1-861A-BE6CF3762A1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18470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C0F72-621B-4899-8E1A-3740B9104C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1669778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F2849-B1D7-4DD3-86FF-EC96FE26A63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442475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F2D04-9FC8-447C-863D-05873BD31B6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7354685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CA688-8E18-4443-B2B0-8A6E90F27F9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24737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5BC8-2B8A-4E00-858F-E168DA303B9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8253554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5"/>
          <p:cNvGrpSpPr/>
          <p:nvPr/>
        </p:nvGrpSpPr>
        <p:grpSpPr>
          <a:xfrm>
            <a:off x="-6" y="55"/>
            <a:ext cx="9429907" cy="1769753"/>
            <a:chOff x="-4" y="40"/>
            <a:chExt cx="7072430" cy="1327315"/>
          </a:xfrm>
        </p:grpSpPr>
        <p:sp>
          <p:nvSpPr>
            <p:cNvPr id="63" name="Google Shape;63;p5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64" name="Google Shape;64;p5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65" name="Google Shape;65;p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6" name="Google Shape;66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67" name="Google Shape;67;p5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68" name="Google Shape;68;p5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9" name="Google Shape;69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70" name="Google Shape;70;p5"/>
          <p:cNvGrpSpPr/>
          <p:nvPr/>
        </p:nvGrpSpPr>
        <p:grpSpPr>
          <a:xfrm>
            <a:off x="9262456" y="5963633"/>
            <a:ext cx="2937107" cy="894393"/>
            <a:chOff x="5575242" y="4472723"/>
            <a:chExt cx="2202830" cy="670795"/>
          </a:xfrm>
        </p:grpSpPr>
        <p:sp>
          <p:nvSpPr>
            <p:cNvPr id="71" name="Google Shape;71;p5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72" name="Google Shape;72;p5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73" name="Google Shape;73;p5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4" name="Google Shape;74;p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grpSp>
          <p:nvGrpSpPr>
            <p:cNvPr id="75" name="Google Shape;75;p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76" name="Google Shape;76;p5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7" name="Google Shape;77;p5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sp>
        <p:nvSpPr>
          <p:cNvPr id="78" name="Google Shape;78;p5"/>
          <p:cNvSpPr txBox="1">
            <a:spLocks noGrp="1"/>
          </p:cNvSpPr>
          <p:nvPr>
            <p:ph type="title"/>
          </p:nvPr>
        </p:nvSpPr>
        <p:spPr>
          <a:xfrm>
            <a:off x="1085700" y="523433"/>
            <a:ext cx="73232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5"/>
          <p:cNvSpPr txBox="1">
            <a:spLocks noGrp="1"/>
          </p:cNvSpPr>
          <p:nvPr>
            <p:ph type="body" idx="1"/>
          </p:nvPr>
        </p:nvSpPr>
        <p:spPr>
          <a:xfrm>
            <a:off x="1085700" y="1769800"/>
            <a:ext cx="8176800" cy="419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SzPts val="2400"/>
              <a:buChar char="▻"/>
              <a:defRPr/>
            </a:lvl9pPr>
          </a:lstStyle>
          <a:p>
            <a:endParaRPr/>
          </a:p>
        </p:txBody>
      </p:sp>
      <p:sp>
        <p:nvSpPr>
          <p:cNvPr id="80" name="Google Shape;80;p5"/>
          <p:cNvSpPr txBox="1">
            <a:spLocks noGrp="1"/>
          </p:cNvSpPr>
          <p:nvPr>
            <p:ph type="sldNum" idx="12"/>
          </p:nvPr>
        </p:nvSpPr>
        <p:spPr>
          <a:xfrm>
            <a:off x="10157333" y="6182000"/>
            <a:ext cx="19832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5430824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6BF33-2A44-4847-AA2E-92A809A3B2B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4770454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C0F72-621B-4899-8E1A-3740B9104C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2534690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0E8B3-670F-4B4F-B58B-9E045A8C1B4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7071413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FC14A-987A-4677-94F9-2D11796C59C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100631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1096-B598-429F-93DB-CAAF8E89403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54283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0E8B3-670F-4B4F-B58B-9E045A8C1B4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8919153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CB9C8-BA07-4D16-B355-A9A43A19038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043202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D5EE-3814-40B1-861A-BE6CF3762A1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446009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F2849-B1D7-4DD3-86FF-EC96FE26A63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397303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F2D04-9FC8-447C-863D-05873BD31B6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1850549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CA688-8E18-4443-B2B0-8A6E90F27F9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0792795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5BC8-2B8A-4E00-858F-E168DA303B9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217934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5"/>
          <p:cNvGrpSpPr/>
          <p:nvPr/>
        </p:nvGrpSpPr>
        <p:grpSpPr>
          <a:xfrm>
            <a:off x="-6" y="55"/>
            <a:ext cx="9429907" cy="1769753"/>
            <a:chOff x="-4" y="40"/>
            <a:chExt cx="7072430" cy="1327315"/>
          </a:xfrm>
        </p:grpSpPr>
        <p:sp>
          <p:nvSpPr>
            <p:cNvPr id="63" name="Google Shape;63;p5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64" name="Google Shape;64;p5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65" name="Google Shape;65;p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6" name="Google Shape;66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67" name="Google Shape;67;p5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68" name="Google Shape;68;p5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9" name="Google Shape;69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70" name="Google Shape;70;p5"/>
          <p:cNvGrpSpPr/>
          <p:nvPr/>
        </p:nvGrpSpPr>
        <p:grpSpPr>
          <a:xfrm>
            <a:off x="9262456" y="5963633"/>
            <a:ext cx="2937107" cy="894393"/>
            <a:chOff x="5575242" y="4472723"/>
            <a:chExt cx="2202830" cy="670795"/>
          </a:xfrm>
        </p:grpSpPr>
        <p:sp>
          <p:nvSpPr>
            <p:cNvPr id="71" name="Google Shape;71;p5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72" name="Google Shape;72;p5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73" name="Google Shape;73;p5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4" name="Google Shape;74;p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grpSp>
          <p:nvGrpSpPr>
            <p:cNvPr id="75" name="Google Shape;75;p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76" name="Google Shape;76;p5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7" name="Google Shape;77;p5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sp>
        <p:nvSpPr>
          <p:cNvPr id="78" name="Google Shape;78;p5"/>
          <p:cNvSpPr txBox="1">
            <a:spLocks noGrp="1"/>
          </p:cNvSpPr>
          <p:nvPr>
            <p:ph type="title"/>
          </p:nvPr>
        </p:nvSpPr>
        <p:spPr>
          <a:xfrm>
            <a:off x="1085700" y="523433"/>
            <a:ext cx="73232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5"/>
          <p:cNvSpPr txBox="1">
            <a:spLocks noGrp="1"/>
          </p:cNvSpPr>
          <p:nvPr>
            <p:ph type="body" idx="1"/>
          </p:nvPr>
        </p:nvSpPr>
        <p:spPr>
          <a:xfrm>
            <a:off x="1085700" y="1769800"/>
            <a:ext cx="8176800" cy="419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SzPts val="2400"/>
              <a:buChar char="▻"/>
              <a:defRPr/>
            </a:lvl9pPr>
          </a:lstStyle>
          <a:p>
            <a:endParaRPr/>
          </a:p>
        </p:txBody>
      </p:sp>
      <p:sp>
        <p:nvSpPr>
          <p:cNvPr id="80" name="Google Shape;80;p5"/>
          <p:cNvSpPr txBox="1">
            <a:spLocks noGrp="1"/>
          </p:cNvSpPr>
          <p:nvPr>
            <p:ph type="sldNum" idx="12"/>
          </p:nvPr>
        </p:nvSpPr>
        <p:spPr>
          <a:xfrm>
            <a:off x="10157333" y="6182000"/>
            <a:ext cx="19832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7095496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6BF33-2A44-4847-AA2E-92A809A3B2B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86691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C0F72-621B-4899-8E1A-3740B9104C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4208257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0E8B3-670F-4B4F-B58B-9E045A8C1B4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10264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FC14A-987A-4677-94F9-2D11796C59C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4774841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FC14A-987A-4677-94F9-2D11796C59C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2902021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1096-B598-429F-93DB-CAAF8E89403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543474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CB9C8-BA07-4D16-B355-A9A43A19038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76530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D5EE-3814-40B1-861A-BE6CF3762A1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3139244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F2849-B1D7-4DD3-86FF-EC96FE26A63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8319962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F2D04-9FC8-447C-863D-05873BD31B6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2339170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CA688-8E18-4443-B2B0-8A6E90F27F9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3688684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5BC8-2B8A-4E00-858F-E168DA303B9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2217267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5"/>
          <p:cNvGrpSpPr/>
          <p:nvPr/>
        </p:nvGrpSpPr>
        <p:grpSpPr>
          <a:xfrm>
            <a:off x="-6" y="55"/>
            <a:ext cx="9429907" cy="1769753"/>
            <a:chOff x="-4" y="40"/>
            <a:chExt cx="7072430" cy="1327315"/>
          </a:xfrm>
        </p:grpSpPr>
        <p:sp>
          <p:nvSpPr>
            <p:cNvPr id="63" name="Google Shape;63;p5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64" name="Google Shape;64;p5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65" name="Google Shape;65;p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6" name="Google Shape;66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67" name="Google Shape;67;p5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68" name="Google Shape;68;p5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9" name="Google Shape;69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70" name="Google Shape;70;p5"/>
          <p:cNvGrpSpPr/>
          <p:nvPr/>
        </p:nvGrpSpPr>
        <p:grpSpPr>
          <a:xfrm>
            <a:off x="9262456" y="5963633"/>
            <a:ext cx="2937107" cy="894393"/>
            <a:chOff x="5575242" y="4472723"/>
            <a:chExt cx="2202830" cy="670795"/>
          </a:xfrm>
        </p:grpSpPr>
        <p:sp>
          <p:nvSpPr>
            <p:cNvPr id="71" name="Google Shape;71;p5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72" name="Google Shape;72;p5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73" name="Google Shape;73;p5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4" name="Google Shape;74;p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grpSp>
          <p:nvGrpSpPr>
            <p:cNvPr id="75" name="Google Shape;75;p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76" name="Google Shape;76;p5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7" name="Google Shape;77;p5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sp>
        <p:nvSpPr>
          <p:cNvPr id="78" name="Google Shape;78;p5"/>
          <p:cNvSpPr txBox="1">
            <a:spLocks noGrp="1"/>
          </p:cNvSpPr>
          <p:nvPr>
            <p:ph type="title"/>
          </p:nvPr>
        </p:nvSpPr>
        <p:spPr>
          <a:xfrm>
            <a:off x="1085700" y="523433"/>
            <a:ext cx="73232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5"/>
          <p:cNvSpPr txBox="1">
            <a:spLocks noGrp="1"/>
          </p:cNvSpPr>
          <p:nvPr>
            <p:ph type="body" idx="1"/>
          </p:nvPr>
        </p:nvSpPr>
        <p:spPr>
          <a:xfrm>
            <a:off x="1085700" y="1769800"/>
            <a:ext cx="8176800" cy="419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SzPts val="2400"/>
              <a:buChar char="▻"/>
              <a:defRPr/>
            </a:lvl9pPr>
          </a:lstStyle>
          <a:p>
            <a:endParaRPr/>
          </a:p>
        </p:txBody>
      </p:sp>
      <p:sp>
        <p:nvSpPr>
          <p:cNvPr id="80" name="Google Shape;80;p5"/>
          <p:cNvSpPr txBox="1">
            <a:spLocks noGrp="1"/>
          </p:cNvSpPr>
          <p:nvPr>
            <p:ph type="sldNum" idx="12"/>
          </p:nvPr>
        </p:nvSpPr>
        <p:spPr>
          <a:xfrm>
            <a:off x="10157333" y="6182000"/>
            <a:ext cx="19832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7997405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6BF33-2A44-4847-AA2E-92A809A3B2B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96914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1096-B598-429F-93DB-CAAF8E89403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09242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C0F72-621B-4899-8E1A-3740B9104C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9813312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0E8B3-670F-4B4F-B58B-9E045A8C1B4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397947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FC14A-987A-4677-94F9-2D11796C59C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4679445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1096-B598-429F-93DB-CAAF8E89403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8707560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CB9C8-BA07-4D16-B355-A9A43A19038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2667856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D5EE-3814-40B1-861A-BE6CF3762A1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0623540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F2849-B1D7-4DD3-86FF-EC96FE26A63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3928526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F2D04-9FC8-447C-863D-05873BD31B6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06301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CA688-8E18-4443-B2B0-8A6E90F27F9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8193596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5BC8-2B8A-4E00-858F-E168DA303B9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2326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CB9C8-BA07-4D16-B355-A9A43A19038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9754117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5"/>
          <p:cNvGrpSpPr/>
          <p:nvPr/>
        </p:nvGrpSpPr>
        <p:grpSpPr>
          <a:xfrm>
            <a:off x="-6" y="55"/>
            <a:ext cx="9429907" cy="1769753"/>
            <a:chOff x="-4" y="40"/>
            <a:chExt cx="7072430" cy="1327315"/>
          </a:xfrm>
        </p:grpSpPr>
        <p:sp>
          <p:nvSpPr>
            <p:cNvPr id="63" name="Google Shape;63;p5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64" name="Google Shape;64;p5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65" name="Google Shape;65;p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6" name="Google Shape;66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67" name="Google Shape;67;p5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68" name="Google Shape;68;p5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9" name="Google Shape;69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70" name="Google Shape;70;p5"/>
          <p:cNvGrpSpPr/>
          <p:nvPr/>
        </p:nvGrpSpPr>
        <p:grpSpPr>
          <a:xfrm>
            <a:off x="9262456" y="5963633"/>
            <a:ext cx="2937107" cy="894393"/>
            <a:chOff x="5575242" y="4472723"/>
            <a:chExt cx="2202830" cy="670795"/>
          </a:xfrm>
        </p:grpSpPr>
        <p:sp>
          <p:nvSpPr>
            <p:cNvPr id="71" name="Google Shape;71;p5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72" name="Google Shape;72;p5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73" name="Google Shape;73;p5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4" name="Google Shape;74;p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grpSp>
          <p:nvGrpSpPr>
            <p:cNvPr id="75" name="Google Shape;75;p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76" name="Google Shape;76;p5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7" name="Google Shape;77;p5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sp>
        <p:nvSpPr>
          <p:cNvPr id="78" name="Google Shape;78;p5"/>
          <p:cNvSpPr txBox="1">
            <a:spLocks noGrp="1"/>
          </p:cNvSpPr>
          <p:nvPr>
            <p:ph type="title"/>
          </p:nvPr>
        </p:nvSpPr>
        <p:spPr>
          <a:xfrm>
            <a:off x="1085700" y="523433"/>
            <a:ext cx="73232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5"/>
          <p:cNvSpPr txBox="1">
            <a:spLocks noGrp="1"/>
          </p:cNvSpPr>
          <p:nvPr>
            <p:ph type="body" idx="1"/>
          </p:nvPr>
        </p:nvSpPr>
        <p:spPr>
          <a:xfrm>
            <a:off x="1085700" y="1769800"/>
            <a:ext cx="8176800" cy="419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SzPts val="2400"/>
              <a:buChar char="▻"/>
              <a:defRPr/>
            </a:lvl9pPr>
          </a:lstStyle>
          <a:p>
            <a:endParaRPr/>
          </a:p>
        </p:txBody>
      </p:sp>
      <p:sp>
        <p:nvSpPr>
          <p:cNvPr id="80" name="Google Shape;80;p5"/>
          <p:cNvSpPr txBox="1">
            <a:spLocks noGrp="1"/>
          </p:cNvSpPr>
          <p:nvPr>
            <p:ph type="sldNum" idx="12"/>
          </p:nvPr>
        </p:nvSpPr>
        <p:spPr>
          <a:xfrm>
            <a:off x="10157333" y="6182000"/>
            <a:ext cx="19832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270407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6BF33-2A44-4847-AA2E-92A809A3B2B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8346038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C0F72-621B-4899-8E1A-3740B9104C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290679"/>
      </p:ext>
    </p:extLst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0E8B3-670F-4B4F-B58B-9E045A8C1B4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8752023"/>
      </p:ext>
    </p:extLst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FC14A-987A-4677-94F9-2D11796C59C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1965488"/>
      </p:ext>
    </p:extLst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1096-B598-429F-93DB-CAAF8E89403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2311453"/>
      </p:ext>
    </p:extLst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CB9C8-BA07-4D16-B355-A9A43A19038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5943674"/>
      </p:ext>
    </p:extLst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D5EE-3814-40B1-861A-BE6CF3762A1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2422133"/>
      </p:ext>
    </p:extLst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F2849-B1D7-4DD3-86FF-EC96FE26A63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45206"/>
      </p:ext>
    </p:extLst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F2D04-9FC8-447C-863D-05873BD31B6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06690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D5EE-3814-40B1-861A-BE6CF3762A1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9877620"/>
      </p:ext>
    </p:extLst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CA688-8E18-4443-B2B0-8A6E90F27F9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2191748"/>
      </p:ext>
    </p:extLst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5BC8-2B8A-4E00-858F-E168DA303B9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020457"/>
      </p:ext>
    </p:extLst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5"/>
          <p:cNvGrpSpPr/>
          <p:nvPr/>
        </p:nvGrpSpPr>
        <p:grpSpPr>
          <a:xfrm>
            <a:off x="-6" y="55"/>
            <a:ext cx="9429907" cy="1769753"/>
            <a:chOff x="-4" y="40"/>
            <a:chExt cx="7072430" cy="1327315"/>
          </a:xfrm>
        </p:grpSpPr>
        <p:sp>
          <p:nvSpPr>
            <p:cNvPr id="63" name="Google Shape;63;p5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64" name="Google Shape;64;p5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65" name="Google Shape;65;p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6" name="Google Shape;66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67" name="Google Shape;67;p5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68" name="Google Shape;68;p5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9" name="Google Shape;69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70" name="Google Shape;70;p5"/>
          <p:cNvGrpSpPr/>
          <p:nvPr/>
        </p:nvGrpSpPr>
        <p:grpSpPr>
          <a:xfrm>
            <a:off x="9262456" y="5963633"/>
            <a:ext cx="2937107" cy="894393"/>
            <a:chOff x="5575242" y="4472723"/>
            <a:chExt cx="2202830" cy="670795"/>
          </a:xfrm>
        </p:grpSpPr>
        <p:sp>
          <p:nvSpPr>
            <p:cNvPr id="71" name="Google Shape;71;p5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72" name="Google Shape;72;p5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73" name="Google Shape;73;p5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4" name="Google Shape;74;p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grpSp>
          <p:nvGrpSpPr>
            <p:cNvPr id="75" name="Google Shape;75;p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76" name="Google Shape;76;p5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7" name="Google Shape;77;p5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sp>
        <p:nvSpPr>
          <p:cNvPr id="78" name="Google Shape;78;p5"/>
          <p:cNvSpPr txBox="1">
            <a:spLocks noGrp="1"/>
          </p:cNvSpPr>
          <p:nvPr>
            <p:ph type="title"/>
          </p:nvPr>
        </p:nvSpPr>
        <p:spPr>
          <a:xfrm>
            <a:off x="1085700" y="523433"/>
            <a:ext cx="73232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5"/>
          <p:cNvSpPr txBox="1">
            <a:spLocks noGrp="1"/>
          </p:cNvSpPr>
          <p:nvPr>
            <p:ph type="body" idx="1"/>
          </p:nvPr>
        </p:nvSpPr>
        <p:spPr>
          <a:xfrm>
            <a:off x="1085700" y="1769800"/>
            <a:ext cx="8176800" cy="419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SzPts val="2400"/>
              <a:buChar char="▻"/>
              <a:defRPr/>
            </a:lvl9pPr>
          </a:lstStyle>
          <a:p>
            <a:endParaRPr/>
          </a:p>
        </p:txBody>
      </p:sp>
      <p:sp>
        <p:nvSpPr>
          <p:cNvPr id="80" name="Google Shape;80;p5"/>
          <p:cNvSpPr txBox="1">
            <a:spLocks noGrp="1"/>
          </p:cNvSpPr>
          <p:nvPr>
            <p:ph type="sldNum" idx="12"/>
          </p:nvPr>
        </p:nvSpPr>
        <p:spPr>
          <a:xfrm>
            <a:off x="10157333" y="6182000"/>
            <a:ext cx="19832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9272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C0F72-621B-4899-8E1A-3740B9104C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62130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F2849-B1D7-4DD3-86FF-EC96FE26A63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55310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F2D04-9FC8-447C-863D-05873BD31B6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12377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CA688-8E18-4443-B2B0-8A6E90F27F9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80545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5BC8-2B8A-4E00-858F-E168DA303B9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390439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5"/>
          <p:cNvGrpSpPr/>
          <p:nvPr/>
        </p:nvGrpSpPr>
        <p:grpSpPr>
          <a:xfrm>
            <a:off x="-6" y="55"/>
            <a:ext cx="9429907" cy="1769753"/>
            <a:chOff x="-4" y="40"/>
            <a:chExt cx="7072430" cy="1327315"/>
          </a:xfrm>
        </p:grpSpPr>
        <p:sp>
          <p:nvSpPr>
            <p:cNvPr id="63" name="Google Shape;63;p5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64" name="Google Shape;64;p5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65" name="Google Shape;65;p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6" name="Google Shape;66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67" name="Google Shape;67;p5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68" name="Google Shape;68;p5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9" name="Google Shape;69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70" name="Google Shape;70;p5"/>
          <p:cNvGrpSpPr/>
          <p:nvPr/>
        </p:nvGrpSpPr>
        <p:grpSpPr>
          <a:xfrm>
            <a:off x="9262456" y="5963633"/>
            <a:ext cx="2937107" cy="894393"/>
            <a:chOff x="5575242" y="4472723"/>
            <a:chExt cx="2202830" cy="670795"/>
          </a:xfrm>
        </p:grpSpPr>
        <p:sp>
          <p:nvSpPr>
            <p:cNvPr id="71" name="Google Shape;71;p5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72" name="Google Shape;72;p5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73" name="Google Shape;73;p5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4" name="Google Shape;74;p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grpSp>
          <p:nvGrpSpPr>
            <p:cNvPr id="75" name="Google Shape;75;p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76" name="Google Shape;76;p5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7" name="Google Shape;77;p5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sp>
        <p:nvSpPr>
          <p:cNvPr id="78" name="Google Shape;78;p5"/>
          <p:cNvSpPr txBox="1">
            <a:spLocks noGrp="1"/>
          </p:cNvSpPr>
          <p:nvPr>
            <p:ph type="title"/>
          </p:nvPr>
        </p:nvSpPr>
        <p:spPr>
          <a:xfrm>
            <a:off x="1085700" y="523433"/>
            <a:ext cx="73232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5"/>
          <p:cNvSpPr txBox="1">
            <a:spLocks noGrp="1"/>
          </p:cNvSpPr>
          <p:nvPr>
            <p:ph type="body" idx="1"/>
          </p:nvPr>
        </p:nvSpPr>
        <p:spPr>
          <a:xfrm>
            <a:off x="1085700" y="1769800"/>
            <a:ext cx="8176800" cy="419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SzPts val="2400"/>
              <a:buChar char="▻"/>
              <a:defRPr/>
            </a:lvl9pPr>
          </a:lstStyle>
          <a:p>
            <a:endParaRPr/>
          </a:p>
        </p:txBody>
      </p:sp>
      <p:sp>
        <p:nvSpPr>
          <p:cNvPr id="80" name="Google Shape;80;p5"/>
          <p:cNvSpPr txBox="1">
            <a:spLocks noGrp="1"/>
          </p:cNvSpPr>
          <p:nvPr>
            <p:ph type="sldNum" idx="12"/>
          </p:nvPr>
        </p:nvSpPr>
        <p:spPr>
          <a:xfrm>
            <a:off x="10157333" y="6182000"/>
            <a:ext cx="19832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554523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6BF33-2A44-4847-AA2E-92A809A3B2B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496893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C0F72-621B-4899-8E1A-3740B9104C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070737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0E8B3-670F-4B4F-B58B-9E045A8C1B4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042181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FC14A-987A-4677-94F9-2D11796C59C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432315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1096-B598-429F-93DB-CAAF8E89403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825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0E8B3-670F-4B4F-B58B-9E045A8C1B4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985027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CB9C8-BA07-4D16-B355-A9A43A19038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48723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D5EE-3814-40B1-861A-BE6CF3762A1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132470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F2849-B1D7-4DD3-86FF-EC96FE26A63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751100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F2D04-9FC8-447C-863D-05873BD31B6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546268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CA688-8E18-4443-B2B0-8A6E90F27F9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113416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5BC8-2B8A-4E00-858F-E168DA303B9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734659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5"/>
          <p:cNvGrpSpPr/>
          <p:nvPr/>
        </p:nvGrpSpPr>
        <p:grpSpPr>
          <a:xfrm>
            <a:off x="-6" y="55"/>
            <a:ext cx="9429907" cy="1769753"/>
            <a:chOff x="-4" y="40"/>
            <a:chExt cx="7072430" cy="1327315"/>
          </a:xfrm>
        </p:grpSpPr>
        <p:sp>
          <p:nvSpPr>
            <p:cNvPr id="63" name="Google Shape;63;p5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64" name="Google Shape;64;p5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65" name="Google Shape;65;p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6" name="Google Shape;66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67" name="Google Shape;67;p5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68" name="Google Shape;68;p5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9" name="Google Shape;69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70" name="Google Shape;70;p5"/>
          <p:cNvGrpSpPr/>
          <p:nvPr/>
        </p:nvGrpSpPr>
        <p:grpSpPr>
          <a:xfrm>
            <a:off x="9262456" y="5963633"/>
            <a:ext cx="2937107" cy="894393"/>
            <a:chOff x="5575242" y="4472723"/>
            <a:chExt cx="2202830" cy="670795"/>
          </a:xfrm>
        </p:grpSpPr>
        <p:sp>
          <p:nvSpPr>
            <p:cNvPr id="71" name="Google Shape;71;p5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72" name="Google Shape;72;p5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73" name="Google Shape;73;p5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4" name="Google Shape;74;p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grpSp>
          <p:nvGrpSpPr>
            <p:cNvPr id="75" name="Google Shape;75;p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76" name="Google Shape;76;p5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7" name="Google Shape;77;p5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sp>
        <p:nvSpPr>
          <p:cNvPr id="78" name="Google Shape;78;p5"/>
          <p:cNvSpPr txBox="1">
            <a:spLocks noGrp="1"/>
          </p:cNvSpPr>
          <p:nvPr>
            <p:ph type="title"/>
          </p:nvPr>
        </p:nvSpPr>
        <p:spPr>
          <a:xfrm>
            <a:off x="1085700" y="523433"/>
            <a:ext cx="73232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5"/>
          <p:cNvSpPr txBox="1">
            <a:spLocks noGrp="1"/>
          </p:cNvSpPr>
          <p:nvPr>
            <p:ph type="body" idx="1"/>
          </p:nvPr>
        </p:nvSpPr>
        <p:spPr>
          <a:xfrm>
            <a:off x="1085700" y="1769800"/>
            <a:ext cx="8176800" cy="419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SzPts val="2400"/>
              <a:buChar char="▻"/>
              <a:defRPr/>
            </a:lvl9pPr>
          </a:lstStyle>
          <a:p>
            <a:endParaRPr/>
          </a:p>
        </p:txBody>
      </p:sp>
      <p:sp>
        <p:nvSpPr>
          <p:cNvPr id="80" name="Google Shape;80;p5"/>
          <p:cNvSpPr txBox="1">
            <a:spLocks noGrp="1"/>
          </p:cNvSpPr>
          <p:nvPr>
            <p:ph type="sldNum" idx="12"/>
          </p:nvPr>
        </p:nvSpPr>
        <p:spPr>
          <a:xfrm>
            <a:off x="10157333" y="6182000"/>
            <a:ext cx="19832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096864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6BF33-2A44-4847-AA2E-92A809A3B2B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753532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C0F72-621B-4899-8E1A-3740B9104C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691777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0E8B3-670F-4B4F-B58B-9E045A8C1B4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0353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FC14A-987A-4677-94F9-2D11796C59C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630229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FC14A-987A-4677-94F9-2D11796C59C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313195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1096-B598-429F-93DB-CAAF8E89403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355341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CB9C8-BA07-4D16-B355-A9A43A19038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32452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D5EE-3814-40B1-861A-BE6CF3762A1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881836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F2849-B1D7-4DD3-86FF-EC96FE26A63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95162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F2D04-9FC8-447C-863D-05873BD31B6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281212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CA688-8E18-4443-B2B0-8A6E90F27F9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808781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5BC8-2B8A-4E00-858F-E168DA303B9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937404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5"/>
          <p:cNvGrpSpPr/>
          <p:nvPr/>
        </p:nvGrpSpPr>
        <p:grpSpPr>
          <a:xfrm>
            <a:off x="-6" y="55"/>
            <a:ext cx="9429907" cy="1769753"/>
            <a:chOff x="-4" y="40"/>
            <a:chExt cx="7072430" cy="1327315"/>
          </a:xfrm>
        </p:grpSpPr>
        <p:sp>
          <p:nvSpPr>
            <p:cNvPr id="63" name="Google Shape;63;p5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64" name="Google Shape;64;p5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65" name="Google Shape;65;p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6" name="Google Shape;66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67" name="Google Shape;67;p5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68" name="Google Shape;68;p5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9" name="Google Shape;69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70" name="Google Shape;70;p5"/>
          <p:cNvGrpSpPr/>
          <p:nvPr/>
        </p:nvGrpSpPr>
        <p:grpSpPr>
          <a:xfrm>
            <a:off x="9262456" y="5963633"/>
            <a:ext cx="2937107" cy="894393"/>
            <a:chOff x="5575242" y="4472723"/>
            <a:chExt cx="2202830" cy="670795"/>
          </a:xfrm>
        </p:grpSpPr>
        <p:sp>
          <p:nvSpPr>
            <p:cNvPr id="71" name="Google Shape;71;p5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72" name="Google Shape;72;p5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73" name="Google Shape;73;p5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4" name="Google Shape;74;p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grpSp>
          <p:nvGrpSpPr>
            <p:cNvPr id="75" name="Google Shape;75;p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76" name="Google Shape;76;p5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7" name="Google Shape;77;p5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sp>
        <p:nvSpPr>
          <p:cNvPr id="78" name="Google Shape;78;p5"/>
          <p:cNvSpPr txBox="1">
            <a:spLocks noGrp="1"/>
          </p:cNvSpPr>
          <p:nvPr>
            <p:ph type="title"/>
          </p:nvPr>
        </p:nvSpPr>
        <p:spPr>
          <a:xfrm>
            <a:off x="1085700" y="523433"/>
            <a:ext cx="73232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5"/>
          <p:cNvSpPr txBox="1">
            <a:spLocks noGrp="1"/>
          </p:cNvSpPr>
          <p:nvPr>
            <p:ph type="body" idx="1"/>
          </p:nvPr>
        </p:nvSpPr>
        <p:spPr>
          <a:xfrm>
            <a:off x="1085700" y="1769800"/>
            <a:ext cx="8176800" cy="419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SzPts val="2400"/>
              <a:buChar char="▻"/>
              <a:defRPr/>
            </a:lvl9pPr>
          </a:lstStyle>
          <a:p>
            <a:endParaRPr/>
          </a:p>
        </p:txBody>
      </p:sp>
      <p:sp>
        <p:nvSpPr>
          <p:cNvPr id="80" name="Google Shape;80;p5"/>
          <p:cNvSpPr txBox="1">
            <a:spLocks noGrp="1"/>
          </p:cNvSpPr>
          <p:nvPr>
            <p:ph type="sldNum" idx="12"/>
          </p:nvPr>
        </p:nvSpPr>
        <p:spPr>
          <a:xfrm>
            <a:off x="10157333" y="6182000"/>
            <a:ext cx="19832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26160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6BF33-2A44-4847-AA2E-92A809A3B2B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319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1096-B598-429F-93DB-CAAF8E89403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757047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C0F72-621B-4899-8E1A-3740B9104C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638965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0E8B3-670F-4B4F-B58B-9E045A8C1B4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217367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FC14A-987A-4677-94F9-2D11796C59C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243616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1096-B598-429F-93DB-CAAF8E89403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711845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CB9C8-BA07-4D16-B355-A9A43A19038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007481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D5EE-3814-40B1-861A-BE6CF3762A1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76258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F2849-B1D7-4DD3-86FF-EC96FE26A63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615657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F2D04-9FC8-447C-863D-05873BD31B6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350271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CA688-8E18-4443-B2B0-8A6E90F27F9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50750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5BC8-2B8A-4E00-858F-E168DA303B9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3159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CB9C8-BA07-4D16-B355-A9A43A19038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404573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5"/>
          <p:cNvGrpSpPr/>
          <p:nvPr/>
        </p:nvGrpSpPr>
        <p:grpSpPr>
          <a:xfrm>
            <a:off x="-6" y="55"/>
            <a:ext cx="9429907" cy="1769753"/>
            <a:chOff x="-4" y="40"/>
            <a:chExt cx="7072430" cy="1327315"/>
          </a:xfrm>
        </p:grpSpPr>
        <p:sp>
          <p:nvSpPr>
            <p:cNvPr id="63" name="Google Shape;63;p5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64" name="Google Shape;64;p5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65" name="Google Shape;65;p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6" name="Google Shape;66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67" name="Google Shape;67;p5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68" name="Google Shape;68;p5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9" name="Google Shape;69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70" name="Google Shape;70;p5"/>
          <p:cNvGrpSpPr/>
          <p:nvPr/>
        </p:nvGrpSpPr>
        <p:grpSpPr>
          <a:xfrm>
            <a:off x="9262456" y="5963633"/>
            <a:ext cx="2937107" cy="894393"/>
            <a:chOff x="5575242" y="4472723"/>
            <a:chExt cx="2202830" cy="670795"/>
          </a:xfrm>
        </p:grpSpPr>
        <p:sp>
          <p:nvSpPr>
            <p:cNvPr id="71" name="Google Shape;71;p5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72" name="Google Shape;72;p5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73" name="Google Shape;73;p5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4" name="Google Shape;74;p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grpSp>
          <p:nvGrpSpPr>
            <p:cNvPr id="75" name="Google Shape;75;p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76" name="Google Shape;76;p5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7" name="Google Shape;77;p5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sp>
        <p:nvSpPr>
          <p:cNvPr id="78" name="Google Shape;78;p5"/>
          <p:cNvSpPr txBox="1">
            <a:spLocks noGrp="1"/>
          </p:cNvSpPr>
          <p:nvPr>
            <p:ph type="title"/>
          </p:nvPr>
        </p:nvSpPr>
        <p:spPr>
          <a:xfrm>
            <a:off x="1085700" y="523433"/>
            <a:ext cx="73232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5"/>
          <p:cNvSpPr txBox="1">
            <a:spLocks noGrp="1"/>
          </p:cNvSpPr>
          <p:nvPr>
            <p:ph type="body" idx="1"/>
          </p:nvPr>
        </p:nvSpPr>
        <p:spPr>
          <a:xfrm>
            <a:off x="1085700" y="1769800"/>
            <a:ext cx="8176800" cy="419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SzPts val="2400"/>
              <a:buChar char="▻"/>
              <a:defRPr/>
            </a:lvl9pPr>
          </a:lstStyle>
          <a:p>
            <a:endParaRPr/>
          </a:p>
        </p:txBody>
      </p:sp>
      <p:sp>
        <p:nvSpPr>
          <p:cNvPr id="80" name="Google Shape;80;p5"/>
          <p:cNvSpPr txBox="1">
            <a:spLocks noGrp="1"/>
          </p:cNvSpPr>
          <p:nvPr>
            <p:ph type="sldNum" idx="12"/>
          </p:nvPr>
        </p:nvSpPr>
        <p:spPr>
          <a:xfrm>
            <a:off x="10157333" y="6182000"/>
            <a:ext cx="19832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924758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6BF33-2A44-4847-AA2E-92A809A3B2B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71344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C0F72-621B-4899-8E1A-3740B9104C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636918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0E8B3-670F-4B4F-B58B-9E045A8C1B4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528940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FC14A-987A-4677-94F9-2D11796C59C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17071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1096-B598-429F-93DB-CAAF8E89403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7187431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CB9C8-BA07-4D16-B355-A9A43A19038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266153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D5EE-3814-40B1-861A-BE6CF3762A1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8942382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F2849-B1D7-4DD3-86FF-EC96FE26A63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416281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F2D04-9FC8-447C-863D-05873BD31B6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8398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D5EE-3814-40B1-861A-BE6CF3762A1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333878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CA688-8E18-4443-B2B0-8A6E90F27F9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5995716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5BC8-2B8A-4E00-858F-E168DA303B9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8788381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5"/>
          <p:cNvGrpSpPr/>
          <p:nvPr/>
        </p:nvGrpSpPr>
        <p:grpSpPr>
          <a:xfrm>
            <a:off x="-6" y="55"/>
            <a:ext cx="9429907" cy="1769753"/>
            <a:chOff x="-4" y="40"/>
            <a:chExt cx="7072430" cy="1327315"/>
          </a:xfrm>
        </p:grpSpPr>
        <p:sp>
          <p:nvSpPr>
            <p:cNvPr id="63" name="Google Shape;63;p5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64" name="Google Shape;64;p5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65" name="Google Shape;65;p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6" name="Google Shape;66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67" name="Google Shape;67;p5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68" name="Google Shape;68;p5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9" name="Google Shape;69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70" name="Google Shape;70;p5"/>
          <p:cNvGrpSpPr/>
          <p:nvPr/>
        </p:nvGrpSpPr>
        <p:grpSpPr>
          <a:xfrm>
            <a:off x="9262456" y="5963633"/>
            <a:ext cx="2937107" cy="894393"/>
            <a:chOff x="5575242" y="4472723"/>
            <a:chExt cx="2202830" cy="670795"/>
          </a:xfrm>
        </p:grpSpPr>
        <p:sp>
          <p:nvSpPr>
            <p:cNvPr id="71" name="Google Shape;71;p5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72" name="Google Shape;72;p5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73" name="Google Shape;73;p5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4" name="Google Shape;74;p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grpSp>
          <p:nvGrpSpPr>
            <p:cNvPr id="75" name="Google Shape;75;p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76" name="Google Shape;76;p5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7" name="Google Shape;77;p5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sp>
        <p:nvSpPr>
          <p:cNvPr id="78" name="Google Shape;78;p5"/>
          <p:cNvSpPr txBox="1">
            <a:spLocks noGrp="1"/>
          </p:cNvSpPr>
          <p:nvPr>
            <p:ph type="title"/>
          </p:nvPr>
        </p:nvSpPr>
        <p:spPr>
          <a:xfrm>
            <a:off x="1085700" y="523433"/>
            <a:ext cx="73232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5"/>
          <p:cNvSpPr txBox="1">
            <a:spLocks noGrp="1"/>
          </p:cNvSpPr>
          <p:nvPr>
            <p:ph type="body" idx="1"/>
          </p:nvPr>
        </p:nvSpPr>
        <p:spPr>
          <a:xfrm>
            <a:off x="1085700" y="1769800"/>
            <a:ext cx="8176800" cy="419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SzPts val="2400"/>
              <a:buChar char="▻"/>
              <a:defRPr/>
            </a:lvl9pPr>
          </a:lstStyle>
          <a:p>
            <a:endParaRPr/>
          </a:p>
        </p:txBody>
      </p:sp>
      <p:sp>
        <p:nvSpPr>
          <p:cNvPr id="80" name="Google Shape;80;p5"/>
          <p:cNvSpPr txBox="1">
            <a:spLocks noGrp="1"/>
          </p:cNvSpPr>
          <p:nvPr>
            <p:ph type="sldNum" idx="12"/>
          </p:nvPr>
        </p:nvSpPr>
        <p:spPr>
          <a:xfrm>
            <a:off x="10157333" y="6182000"/>
            <a:ext cx="19832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377231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6BF33-2A44-4847-AA2E-92A809A3B2B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7216647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C0F72-621B-4899-8E1A-3740B9104C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001995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0E8B3-670F-4B4F-B58B-9E045A8C1B4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3756022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FC14A-987A-4677-94F9-2D11796C59C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5148206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1096-B598-429F-93DB-CAAF8E89403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1564775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CB9C8-BA07-4D16-B355-A9A43A19038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8055645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D5EE-3814-40B1-861A-BE6CF3762A1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303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F2849-B1D7-4DD3-86FF-EC96FE26A63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849658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F2849-B1D7-4DD3-86FF-EC96FE26A63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1957606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F2D04-9FC8-447C-863D-05873BD31B6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6673060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CA688-8E18-4443-B2B0-8A6E90F27F9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6921497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5BC8-2B8A-4E00-858F-E168DA303B9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4095890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5"/>
          <p:cNvGrpSpPr/>
          <p:nvPr/>
        </p:nvGrpSpPr>
        <p:grpSpPr>
          <a:xfrm>
            <a:off x="-6" y="55"/>
            <a:ext cx="9429907" cy="1769753"/>
            <a:chOff x="-4" y="40"/>
            <a:chExt cx="7072430" cy="1327315"/>
          </a:xfrm>
        </p:grpSpPr>
        <p:sp>
          <p:nvSpPr>
            <p:cNvPr id="63" name="Google Shape;63;p5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64" name="Google Shape;64;p5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65" name="Google Shape;65;p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6" name="Google Shape;66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67" name="Google Shape;67;p5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68" name="Google Shape;68;p5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9" name="Google Shape;69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70" name="Google Shape;70;p5"/>
          <p:cNvGrpSpPr/>
          <p:nvPr/>
        </p:nvGrpSpPr>
        <p:grpSpPr>
          <a:xfrm>
            <a:off x="9262456" y="5963633"/>
            <a:ext cx="2937107" cy="894393"/>
            <a:chOff x="5575242" y="4472723"/>
            <a:chExt cx="2202830" cy="670795"/>
          </a:xfrm>
        </p:grpSpPr>
        <p:sp>
          <p:nvSpPr>
            <p:cNvPr id="71" name="Google Shape;71;p5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72" name="Google Shape;72;p5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73" name="Google Shape;73;p5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4" name="Google Shape;74;p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grpSp>
          <p:nvGrpSpPr>
            <p:cNvPr id="75" name="Google Shape;75;p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76" name="Google Shape;76;p5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7" name="Google Shape;77;p5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sp>
        <p:nvSpPr>
          <p:cNvPr id="78" name="Google Shape;78;p5"/>
          <p:cNvSpPr txBox="1">
            <a:spLocks noGrp="1"/>
          </p:cNvSpPr>
          <p:nvPr>
            <p:ph type="title"/>
          </p:nvPr>
        </p:nvSpPr>
        <p:spPr>
          <a:xfrm>
            <a:off x="1085700" y="523433"/>
            <a:ext cx="73232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5"/>
          <p:cNvSpPr txBox="1">
            <a:spLocks noGrp="1"/>
          </p:cNvSpPr>
          <p:nvPr>
            <p:ph type="body" idx="1"/>
          </p:nvPr>
        </p:nvSpPr>
        <p:spPr>
          <a:xfrm>
            <a:off x="1085700" y="1769800"/>
            <a:ext cx="8176800" cy="419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SzPts val="2400"/>
              <a:buChar char="▻"/>
              <a:defRPr/>
            </a:lvl9pPr>
          </a:lstStyle>
          <a:p>
            <a:endParaRPr/>
          </a:p>
        </p:txBody>
      </p:sp>
      <p:sp>
        <p:nvSpPr>
          <p:cNvPr id="80" name="Google Shape;80;p5"/>
          <p:cNvSpPr txBox="1">
            <a:spLocks noGrp="1"/>
          </p:cNvSpPr>
          <p:nvPr>
            <p:ph type="sldNum" idx="12"/>
          </p:nvPr>
        </p:nvSpPr>
        <p:spPr>
          <a:xfrm>
            <a:off x="10157333" y="6182000"/>
            <a:ext cx="19832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413917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6BF33-2A44-4847-AA2E-92A809A3B2B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4809062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C0F72-621B-4899-8E1A-3740B9104C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589847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0E8B3-670F-4B4F-B58B-9E045A8C1B4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6890096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FC14A-987A-4677-94F9-2D11796C59C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8518804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1096-B598-429F-93DB-CAAF8E89403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6218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F2D04-9FC8-447C-863D-05873BD31B6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2467370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CB9C8-BA07-4D16-B355-A9A43A19038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8871460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D5EE-3814-40B1-861A-BE6CF3762A1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0322279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F2849-B1D7-4DD3-86FF-EC96FE26A63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949994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F2D04-9FC8-447C-863D-05873BD31B6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5966933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CA688-8E18-4443-B2B0-8A6E90F27F9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901960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5BC8-2B8A-4E00-858F-E168DA303B9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299203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5"/>
          <p:cNvGrpSpPr/>
          <p:nvPr/>
        </p:nvGrpSpPr>
        <p:grpSpPr>
          <a:xfrm>
            <a:off x="-6" y="55"/>
            <a:ext cx="9429907" cy="1769753"/>
            <a:chOff x="-4" y="40"/>
            <a:chExt cx="7072430" cy="1327315"/>
          </a:xfrm>
        </p:grpSpPr>
        <p:sp>
          <p:nvSpPr>
            <p:cNvPr id="63" name="Google Shape;63;p5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64" name="Google Shape;64;p5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65" name="Google Shape;65;p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6" name="Google Shape;66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67" name="Google Shape;67;p5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68" name="Google Shape;68;p5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9" name="Google Shape;69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70" name="Google Shape;70;p5"/>
          <p:cNvGrpSpPr/>
          <p:nvPr/>
        </p:nvGrpSpPr>
        <p:grpSpPr>
          <a:xfrm>
            <a:off x="9262456" y="5963633"/>
            <a:ext cx="2937107" cy="894393"/>
            <a:chOff x="5575242" y="4472723"/>
            <a:chExt cx="2202830" cy="670795"/>
          </a:xfrm>
        </p:grpSpPr>
        <p:sp>
          <p:nvSpPr>
            <p:cNvPr id="71" name="Google Shape;71;p5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72" name="Google Shape;72;p5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73" name="Google Shape;73;p5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4" name="Google Shape;74;p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grpSp>
          <p:nvGrpSpPr>
            <p:cNvPr id="75" name="Google Shape;75;p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76" name="Google Shape;76;p5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7" name="Google Shape;77;p5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sp>
        <p:nvSpPr>
          <p:cNvPr id="78" name="Google Shape;78;p5"/>
          <p:cNvSpPr txBox="1">
            <a:spLocks noGrp="1"/>
          </p:cNvSpPr>
          <p:nvPr>
            <p:ph type="title"/>
          </p:nvPr>
        </p:nvSpPr>
        <p:spPr>
          <a:xfrm>
            <a:off x="1085700" y="523433"/>
            <a:ext cx="73232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5"/>
          <p:cNvSpPr txBox="1">
            <a:spLocks noGrp="1"/>
          </p:cNvSpPr>
          <p:nvPr>
            <p:ph type="body" idx="1"/>
          </p:nvPr>
        </p:nvSpPr>
        <p:spPr>
          <a:xfrm>
            <a:off x="1085700" y="1769800"/>
            <a:ext cx="8176800" cy="419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SzPts val="2400"/>
              <a:buChar char="▻"/>
              <a:defRPr/>
            </a:lvl9pPr>
          </a:lstStyle>
          <a:p>
            <a:endParaRPr/>
          </a:p>
        </p:txBody>
      </p:sp>
      <p:sp>
        <p:nvSpPr>
          <p:cNvPr id="80" name="Google Shape;80;p5"/>
          <p:cNvSpPr txBox="1">
            <a:spLocks noGrp="1"/>
          </p:cNvSpPr>
          <p:nvPr>
            <p:ph type="sldNum" idx="12"/>
          </p:nvPr>
        </p:nvSpPr>
        <p:spPr>
          <a:xfrm>
            <a:off x="10157333" y="6182000"/>
            <a:ext cx="19832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7574492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6BF33-2A44-4847-AA2E-92A809A3B2B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0854897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C0F72-621B-4899-8E1A-3740B9104C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852242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0E8B3-670F-4B4F-B58B-9E045A8C1B4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1863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microsoft.com/office/2007/relationships/hdphoto" Target="../media/hdphoto2.wdp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6.xml"/><Relationship Id="rId13" Type="http://schemas.openxmlformats.org/officeDocument/2006/relationships/theme" Target="../theme/theme10.xml"/><Relationship Id="rId3" Type="http://schemas.openxmlformats.org/officeDocument/2006/relationships/slideLayout" Target="../slideLayouts/slideLayout111.xml"/><Relationship Id="rId7" Type="http://schemas.openxmlformats.org/officeDocument/2006/relationships/slideLayout" Target="../slideLayouts/slideLayout115.xml"/><Relationship Id="rId12" Type="http://schemas.openxmlformats.org/officeDocument/2006/relationships/slideLayout" Target="../slideLayouts/slideLayout120.xml"/><Relationship Id="rId2" Type="http://schemas.openxmlformats.org/officeDocument/2006/relationships/slideLayout" Target="../slideLayouts/slideLayout110.xml"/><Relationship Id="rId1" Type="http://schemas.openxmlformats.org/officeDocument/2006/relationships/slideLayout" Target="../slideLayouts/slideLayout109.xml"/><Relationship Id="rId6" Type="http://schemas.openxmlformats.org/officeDocument/2006/relationships/slideLayout" Target="../slideLayouts/slideLayout114.xml"/><Relationship Id="rId11" Type="http://schemas.openxmlformats.org/officeDocument/2006/relationships/slideLayout" Target="../slideLayouts/slideLayout119.xml"/><Relationship Id="rId5" Type="http://schemas.openxmlformats.org/officeDocument/2006/relationships/slideLayout" Target="../slideLayouts/slideLayout113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18.xml"/><Relationship Id="rId4" Type="http://schemas.openxmlformats.org/officeDocument/2006/relationships/slideLayout" Target="../slideLayouts/slideLayout112.xml"/><Relationship Id="rId9" Type="http://schemas.openxmlformats.org/officeDocument/2006/relationships/slideLayout" Target="../slideLayouts/slideLayout117.xml"/><Relationship Id="rId14" Type="http://schemas.openxmlformats.org/officeDocument/2006/relationships/image" Target="../media/image1.png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8.xml"/><Relationship Id="rId13" Type="http://schemas.openxmlformats.org/officeDocument/2006/relationships/theme" Target="../theme/theme11.xml"/><Relationship Id="rId3" Type="http://schemas.openxmlformats.org/officeDocument/2006/relationships/slideLayout" Target="../slideLayouts/slideLayout123.xml"/><Relationship Id="rId7" Type="http://schemas.openxmlformats.org/officeDocument/2006/relationships/slideLayout" Target="../slideLayouts/slideLayout127.xml"/><Relationship Id="rId12" Type="http://schemas.openxmlformats.org/officeDocument/2006/relationships/slideLayout" Target="../slideLayouts/slideLayout132.xml"/><Relationship Id="rId2" Type="http://schemas.openxmlformats.org/officeDocument/2006/relationships/slideLayout" Target="../slideLayouts/slideLayout122.xml"/><Relationship Id="rId1" Type="http://schemas.openxmlformats.org/officeDocument/2006/relationships/slideLayout" Target="../slideLayouts/slideLayout121.xml"/><Relationship Id="rId6" Type="http://schemas.openxmlformats.org/officeDocument/2006/relationships/slideLayout" Target="../slideLayouts/slideLayout126.xml"/><Relationship Id="rId11" Type="http://schemas.openxmlformats.org/officeDocument/2006/relationships/slideLayout" Target="../slideLayouts/slideLayout131.xml"/><Relationship Id="rId5" Type="http://schemas.openxmlformats.org/officeDocument/2006/relationships/slideLayout" Target="../slideLayouts/slideLayout12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30.xml"/><Relationship Id="rId4" Type="http://schemas.openxmlformats.org/officeDocument/2006/relationships/slideLayout" Target="../slideLayouts/slideLayout124.xml"/><Relationship Id="rId9" Type="http://schemas.openxmlformats.org/officeDocument/2006/relationships/slideLayout" Target="../slideLayouts/slideLayout129.xml"/><Relationship Id="rId14" Type="http://schemas.openxmlformats.org/officeDocument/2006/relationships/image" Target="../media/image1.png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0.xml"/><Relationship Id="rId13" Type="http://schemas.openxmlformats.org/officeDocument/2006/relationships/theme" Target="../theme/theme12.xml"/><Relationship Id="rId3" Type="http://schemas.openxmlformats.org/officeDocument/2006/relationships/slideLayout" Target="../slideLayouts/slideLayout135.xml"/><Relationship Id="rId7" Type="http://schemas.openxmlformats.org/officeDocument/2006/relationships/slideLayout" Target="../slideLayouts/slideLayout139.xml"/><Relationship Id="rId12" Type="http://schemas.openxmlformats.org/officeDocument/2006/relationships/slideLayout" Target="../slideLayouts/slideLayout144.xml"/><Relationship Id="rId2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5" Type="http://schemas.openxmlformats.org/officeDocument/2006/relationships/slideLayout" Target="../slideLayouts/slideLayout13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42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Relationship Id="rId14" Type="http://schemas.openxmlformats.org/officeDocument/2006/relationships/image" Target="../media/image1.png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2.xml"/><Relationship Id="rId13" Type="http://schemas.openxmlformats.org/officeDocument/2006/relationships/theme" Target="../theme/theme13.xml"/><Relationship Id="rId3" Type="http://schemas.openxmlformats.org/officeDocument/2006/relationships/slideLayout" Target="../slideLayouts/slideLayout147.xml"/><Relationship Id="rId7" Type="http://schemas.openxmlformats.org/officeDocument/2006/relationships/slideLayout" Target="../slideLayouts/slideLayout151.xml"/><Relationship Id="rId12" Type="http://schemas.openxmlformats.org/officeDocument/2006/relationships/slideLayout" Target="../slideLayouts/slideLayout156.xml"/><Relationship Id="rId2" Type="http://schemas.openxmlformats.org/officeDocument/2006/relationships/slideLayout" Target="../slideLayouts/slideLayout146.xml"/><Relationship Id="rId1" Type="http://schemas.openxmlformats.org/officeDocument/2006/relationships/slideLayout" Target="../slideLayouts/slideLayout145.xml"/><Relationship Id="rId6" Type="http://schemas.openxmlformats.org/officeDocument/2006/relationships/slideLayout" Target="../slideLayouts/slideLayout150.xml"/><Relationship Id="rId11" Type="http://schemas.openxmlformats.org/officeDocument/2006/relationships/slideLayout" Target="../slideLayouts/slideLayout155.xml"/><Relationship Id="rId5" Type="http://schemas.openxmlformats.org/officeDocument/2006/relationships/slideLayout" Target="../slideLayouts/slideLayout149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54.xml"/><Relationship Id="rId4" Type="http://schemas.openxmlformats.org/officeDocument/2006/relationships/slideLayout" Target="../slideLayouts/slideLayout148.xml"/><Relationship Id="rId9" Type="http://schemas.openxmlformats.org/officeDocument/2006/relationships/slideLayout" Target="../slideLayouts/slideLayout153.xml"/><Relationship Id="rId14" Type="http://schemas.openxmlformats.org/officeDocument/2006/relationships/image" Target="../media/image1.png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4.xml"/><Relationship Id="rId13" Type="http://schemas.openxmlformats.org/officeDocument/2006/relationships/theme" Target="../theme/theme14.xml"/><Relationship Id="rId3" Type="http://schemas.openxmlformats.org/officeDocument/2006/relationships/slideLayout" Target="../slideLayouts/slideLayout159.xml"/><Relationship Id="rId7" Type="http://schemas.openxmlformats.org/officeDocument/2006/relationships/slideLayout" Target="../slideLayouts/slideLayout163.xml"/><Relationship Id="rId12" Type="http://schemas.openxmlformats.org/officeDocument/2006/relationships/slideLayout" Target="../slideLayouts/slideLayout168.xml"/><Relationship Id="rId2" Type="http://schemas.openxmlformats.org/officeDocument/2006/relationships/slideLayout" Target="../slideLayouts/slideLayout158.xml"/><Relationship Id="rId1" Type="http://schemas.openxmlformats.org/officeDocument/2006/relationships/slideLayout" Target="../slideLayouts/slideLayout157.xml"/><Relationship Id="rId6" Type="http://schemas.openxmlformats.org/officeDocument/2006/relationships/slideLayout" Target="../slideLayouts/slideLayout162.xml"/><Relationship Id="rId11" Type="http://schemas.openxmlformats.org/officeDocument/2006/relationships/slideLayout" Target="../slideLayouts/slideLayout167.xml"/><Relationship Id="rId5" Type="http://schemas.openxmlformats.org/officeDocument/2006/relationships/slideLayout" Target="../slideLayouts/slideLayout161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66.xml"/><Relationship Id="rId4" Type="http://schemas.openxmlformats.org/officeDocument/2006/relationships/slideLayout" Target="../slideLayouts/slideLayout160.xml"/><Relationship Id="rId9" Type="http://schemas.openxmlformats.org/officeDocument/2006/relationships/slideLayout" Target="../slideLayouts/slideLayout165.xml"/><Relationship Id="rId14" Type="http://schemas.openxmlformats.org/officeDocument/2006/relationships/image" Target="../media/image1.png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6.xml"/><Relationship Id="rId13" Type="http://schemas.openxmlformats.org/officeDocument/2006/relationships/theme" Target="../theme/theme15.xml"/><Relationship Id="rId3" Type="http://schemas.openxmlformats.org/officeDocument/2006/relationships/slideLayout" Target="../slideLayouts/slideLayout171.xml"/><Relationship Id="rId7" Type="http://schemas.openxmlformats.org/officeDocument/2006/relationships/slideLayout" Target="../slideLayouts/slideLayout175.xml"/><Relationship Id="rId12" Type="http://schemas.openxmlformats.org/officeDocument/2006/relationships/slideLayout" Target="../slideLayouts/slideLayout180.xml"/><Relationship Id="rId2" Type="http://schemas.openxmlformats.org/officeDocument/2006/relationships/slideLayout" Target="../slideLayouts/slideLayout170.xml"/><Relationship Id="rId1" Type="http://schemas.openxmlformats.org/officeDocument/2006/relationships/slideLayout" Target="../slideLayouts/slideLayout169.xml"/><Relationship Id="rId6" Type="http://schemas.openxmlformats.org/officeDocument/2006/relationships/slideLayout" Target="../slideLayouts/slideLayout174.xml"/><Relationship Id="rId11" Type="http://schemas.openxmlformats.org/officeDocument/2006/relationships/slideLayout" Target="../slideLayouts/slideLayout179.xml"/><Relationship Id="rId5" Type="http://schemas.openxmlformats.org/officeDocument/2006/relationships/slideLayout" Target="../slideLayouts/slideLayout173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78.xml"/><Relationship Id="rId4" Type="http://schemas.openxmlformats.org/officeDocument/2006/relationships/slideLayout" Target="../slideLayouts/slideLayout172.xml"/><Relationship Id="rId9" Type="http://schemas.openxmlformats.org/officeDocument/2006/relationships/slideLayout" Target="../slideLayouts/slideLayout177.xml"/><Relationship Id="rId14" Type="http://schemas.openxmlformats.org/officeDocument/2006/relationships/image" Target="../media/image1.png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8.xml"/><Relationship Id="rId13" Type="http://schemas.openxmlformats.org/officeDocument/2006/relationships/theme" Target="../theme/theme16.xml"/><Relationship Id="rId3" Type="http://schemas.openxmlformats.org/officeDocument/2006/relationships/slideLayout" Target="../slideLayouts/slideLayout183.xml"/><Relationship Id="rId7" Type="http://schemas.openxmlformats.org/officeDocument/2006/relationships/slideLayout" Target="../slideLayouts/slideLayout187.xml"/><Relationship Id="rId12" Type="http://schemas.openxmlformats.org/officeDocument/2006/relationships/slideLayout" Target="../slideLayouts/slideLayout192.xml"/><Relationship Id="rId2" Type="http://schemas.openxmlformats.org/officeDocument/2006/relationships/slideLayout" Target="../slideLayouts/slideLayout182.xml"/><Relationship Id="rId1" Type="http://schemas.openxmlformats.org/officeDocument/2006/relationships/slideLayout" Target="../slideLayouts/slideLayout181.xml"/><Relationship Id="rId6" Type="http://schemas.openxmlformats.org/officeDocument/2006/relationships/slideLayout" Target="../slideLayouts/slideLayout186.xml"/><Relationship Id="rId11" Type="http://schemas.openxmlformats.org/officeDocument/2006/relationships/slideLayout" Target="../slideLayouts/slideLayout191.xml"/><Relationship Id="rId5" Type="http://schemas.openxmlformats.org/officeDocument/2006/relationships/slideLayout" Target="../slideLayouts/slideLayout18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90.xml"/><Relationship Id="rId4" Type="http://schemas.openxmlformats.org/officeDocument/2006/relationships/slideLayout" Target="../slideLayouts/slideLayout184.xml"/><Relationship Id="rId9" Type="http://schemas.openxmlformats.org/officeDocument/2006/relationships/slideLayout" Target="../slideLayouts/slideLayout18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microsoft.com/office/2007/relationships/hdphoto" Target="../media/hdphoto2.wdp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17" Type="http://schemas.microsoft.com/office/2007/relationships/hdphoto" Target="../media/hdphoto2.wdp"/><Relationship Id="rId2" Type="http://schemas.openxmlformats.org/officeDocument/2006/relationships/slideLayout" Target="../slideLayouts/slideLayout26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17" Type="http://schemas.microsoft.com/office/2007/relationships/hdphoto" Target="../media/hdphoto2.wdp"/><Relationship Id="rId2" Type="http://schemas.openxmlformats.org/officeDocument/2006/relationships/slideLayout" Target="../slideLayouts/slideLayout38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1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17" Type="http://schemas.microsoft.com/office/2007/relationships/hdphoto" Target="../media/hdphoto2.wdp"/><Relationship Id="rId2" Type="http://schemas.openxmlformats.org/officeDocument/2006/relationships/slideLayout" Target="../slideLayouts/slideLayout50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Relationship Id="rId14" Type="http://schemas.openxmlformats.org/officeDocument/2006/relationships/image" Target="../media/image1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8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7.xml"/><Relationship Id="rId12" Type="http://schemas.openxmlformats.org/officeDocument/2006/relationships/slideLayout" Target="../slideLayouts/slideLayout72.xml"/><Relationship Id="rId17" Type="http://schemas.microsoft.com/office/2007/relationships/hdphoto" Target="../media/hdphoto2.wdp"/><Relationship Id="rId2" Type="http://schemas.openxmlformats.org/officeDocument/2006/relationships/slideLayout" Target="../slideLayouts/slideLayout6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6.xml"/><Relationship Id="rId11" Type="http://schemas.openxmlformats.org/officeDocument/2006/relationships/slideLayout" Target="../slideLayouts/slideLayout71.xml"/><Relationship Id="rId5" Type="http://schemas.openxmlformats.org/officeDocument/2006/relationships/slideLayout" Target="../slideLayouts/slideLayout65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70.xml"/><Relationship Id="rId4" Type="http://schemas.openxmlformats.org/officeDocument/2006/relationships/slideLayout" Target="../slideLayouts/slideLayout64.xml"/><Relationship Id="rId9" Type="http://schemas.openxmlformats.org/officeDocument/2006/relationships/slideLayout" Target="../slideLayouts/slideLayout69.xml"/><Relationship Id="rId14" Type="http://schemas.openxmlformats.org/officeDocument/2006/relationships/image" Target="../media/image1.pn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slideLayout" Target="../slideLayouts/slideLayout84.xml"/><Relationship Id="rId17" Type="http://schemas.microsoft.com/office/2007/relationships/hdphoto" Target="../media/hdphoto2.wdp"/><Relationship Id="rId2" Type="http://schemas.openxmlformats.org/officeDocument/2006/relationships/slideLayout" Target="../slideLayouts/slideLayout74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Relationship Id="rId14" Type="http://schemas.openxmlformats.org/officeDocument/2006/relationships/image" Target="../media/image1.png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2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6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5.xml"/><Relationship Id="rId5" Type="http://schemas.openxmlformats.org/officeDocument/2006/relationships/slideLayout" Target="../slideLayouts/slideLayout89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94.xml"/><Relationship Id="rId4" Type="http://schemas.openxmlformats.org/officeDocument/2006/relationships/slideLayout" Target="../slideLayouts/slideLayout88.xml"/><Relationship Id="rId9" Type="http://schemas.openxmlformats.org/officeDocument/2006/relationships/slideLayout" Target="../slideLayouts/slideLayout93.xml"/><Relationship Id="rId14" Type="http://schemas.openxmlformats.org/officeDocument/2006/relationships/image" Target="../media/image1.png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4.xml"/><Relationship Id="rId13" Type="http://schemas.openxmlformats.org/officeDocument/2006/relationships/theme" Target="../theme/theme9.xml"/><Relationship Id="rId3" Type="http://schemas.openxmlformats.org/officeDocument/2006/relationships/slideLayout" Target="../slideLayouts/slideLayout99.xml"/><Relationship Id="rId7" Type="http://schemas.openxmlformats.org/officeDocument/2006/relationships/slideLayout" Target="../slideLayouts/slideLayout103.xml"/><Relationship Id="rId12" Type="http://schemas.openxmlformats.org/officeDocument/2006/relationships/slideLayout" Target="../slideLayouts/slideLayout108.xml"/><Relationship Id="rId2" Type="http://schemas.openxmlformats.org/officeDocument/2006/relationships/slideLayout" Target="../slideLayouts/slideLayout98.xml"/><Relationship Id="rId1" Type="http://schemas.openxmlformats.org/officeDocument/2006/relationships/slideLayout" Target="../slideLayouts/slideLayout97.xml"/><Relationship Id="rId6" Type="http://schemas.openxmlformats.org/officeDocument/2006/relationships/slideLayout" Target="../slideLayouts/slideLayout102.xml"/><Relationship Id="rId11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1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0.xml"/><Relationship Id="rId9" Type="http://schemas.openxmlformats.org/officeDocument/2006/relationships/slideLayout" Target="../slideLayouts/slideLayout105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97164-6237-4141-B118-0490DF6E84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2" descr="C:\Users\Юлия\Downloads\logo 001 (1).tif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rightnessContrast bright="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392" y="315420"/>
            <a:ext cx="1344149" cy="953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382" y="1268363"/>
            <a:ext cx="11137237" cy="46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86457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97164-6237-4141-B118-0490DF6E84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2" descr="C:\Users\Юлия\Downloads\logo 001 (1).tif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392" y="315420"/>
            <a:ext cx="1344149" cy="953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382" y="1268363"/>
            <a:ext cx="11137237" cy="46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2197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1" r:id="rId1"/>
    <p:sldLayoutId id="2147483922" r:id="rId2"/>
    <p:sldLayoutId id="2147483923" r:id="rId3"/>
    <p:sldLayoutId id="2147483924" r:id="rId4"/>
    <p:sldLayoutId id="2147483925" r:id="rId5"/>
    <p:sldLayoutId id="2147483926" r:id="rId6"/>
    <p:sldLayoutId id="2147483927" r:id="rId7"/>
    <p:sldLayoutId id="2147483928" r:id="rId8"/>
    <p:sldLayoutId id="2147483929" r:id="rId9"/>
    <p:sldLayoutId id="2147483930" r:id="rId10"/>
    <p:sldLayoutId id="2147483931" r:id="rId11"/>
    <p:sldLayoutId id="2147483932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97164-6237-4141-B118-0490DF6E84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2" descr="C:\Users\Юлия\Downloads\logo 001 (1).tif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392" y="315420"/>
            <a:ext cx="1344149" cy="953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382" y="1268363"/>
            <a:ext cx="11137237" cy="46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70399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4" r:id="rId1"/>
    <p:sldLayoutId id="2147483935" r:id="rId2"/>
    <p:sldLayoutId id="2147483936" r:id="rId3"/>
    <p:sldLayoutId id="2147483937" r:id="rId4"/>
    <p:sldLayoutId id="2147483938" r:id="rId5"/>
    <p:sldLayoutId id="2147483939" r:id="rId6"/>
    <p:sldLayoutId id="2147483940" r:id="rId7"/>
    <p:sldLayoutId id="2147483941" r:id="rId8"/>
    <p:sldLayoutId id="2147483942" r:id="rId9"/>
    <p:sldLayoutId id="2147483943" r:id="rId10"/>
    <p:sldLayoutId id="2147483944" r:id="rId11"/>
    <p:sldLayoutId id="2147483945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97164-6237-4141-B118-0490DF6E84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2" descr="C:\Users\Юлия\Downloads\logo 001 (1).tif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392" y="315420"/>
            <a:ext cx="1344149" cy="953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382" y="1268363"/>
            <a:ext cx="11137237" cy="46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84670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7" r:id="rId1"/>
    <p:sldLayoutId id="2147483948" r:id="rId2"/>
    <p:sldLayoutId id="2147483949" r:id="rId3"/>
    <p:sldLayoutId id="2147483950" r:id="rId4"/>
    <p:sldLayoutId id="2147483951" r:id="rId5"/>
    <p:sldLayoutId id="2147483952" r:id="rId6"/>
    <p:sldLayoutId id="2147483953" r:id="rId7"/>
    <p:sldLayoutId id="2147483954" r:id="rId8"/>
    <p:sldLayoutId id="2147483955" r:id="rId9"/>
    <p:sldLayoutId id="2147483956" r:id="rId10"/>
    <p:sldLayoutId id="2147483957" r:id="rId11"/>
    <p:sldLayoutId id="2147483958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97164-6237-4141-B118-0490DF6E84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2" descr="C:\Users\Юлия\Downloads\logo 001 (1).tif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392" y="315420"/>
            <a:ext cx="1344149" cy="953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382" y="1268363"/>
            <a:ext cx="11137237" cy="46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684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0" r:id="rId1"/>
    <p:sldLayoutId id="2147483961" r:id="rId2"/>
    <p:sldLayoutId id="2147483962" r:id="rId3"/>
    <p:sldLayoutId id="2147483963" r:id="rId4"/>
    <p:sldLayoutId id="2147483964" r:id="rId5"/>
    <p:sldLayoutId id="2147483965" r:id="rId6"/>
    <p:sldLayoutId id="2147483966" r:id="rId7"/>
    <p:sldLayoutId id="2147483967" r:id="rId8"/>
    <p:sldLayoutId id="2147483968" r:id="rId9"/>
    <p:sldLayoutId id="2147483969" r:id="rId10"/>
    <p:sldLayoutId id="2147483970" r:id="rId11"/>
    <p:sldLayoutId id="2147483971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97164-6237-4141-B118-0490DF6E84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2" descr="C:\Users\Юлия\Downloads\logo 001 (1).tif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392" y="315420"/>
            <a:ext cx="1344149" cy="953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382" y="1268363"/>
            <a:ext cx="11137237" cy="46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22370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  <p:sldLayoutId id="2147483984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97164-6237-4141-B118-0490DF6E84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2" descr="C:\Users\Юлия\Downloads\logo 001 (1).tif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392" y="315420"/>
            <a:ext cx="1344149" cy="953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382" y="1268363"/>
            <a:ext cx="11137237" cy="46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70261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6" r:id="rId1"/>
    <p:sldLayoutId id="2147483987" r:id="rId2"/>
    <p:sldLayoutId id="2147483988" r:id="rId3"/>
    <p:sldLayoutId id="2147483989" r:id="rId4"/>
    <p:sldLayoutId id="2147483990" r:id="rId5"/>
    <p:sldLayoutId id="2147483991" r:id="rId6"/>
    <p:sldLayoutId id="2147483992" r:id="rId7"/>
    <p:sldLayoutId id="2147483993" r:id="rId8"/>
    <p:sldLayoutId id="2147483994" r:id="rId9"/>
    <p:sldLayoutId id="2147483995" r:id="rId10"/>
    <p:sldLayoutId id="2147483996" r:id="rId11"/>
    <p:sldLayoutId id="2147483997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97164-6237-4141-B118-0490DF6E84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2" descr="C:\Users\Юлия\Downloads\logo 001 (1).tif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392" y="315420"/>
            <a:ext cx="1344149" cy="953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382" y="1268363"/>
            <a:ext cx="11137237" cy="46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93527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9" r:id="rId1"/>
    <p:sldLayoutId id="2147484000" r:id="rId2"/>
    <p:sldLayoutId id="2147484001" r:id="rId3"/>
    <p:sldLayoutId id="2147484002" r:id="rId4"/>
    <p:sldLayoutId id="2147484003" r:id="rId5"/>
    <p:sldLayoutId id="2147484004" r:id="rId6"/>
    <p:sldLayoutId id="2147484005" r:id="rId7"/>
    <p:sldLayoutId id="2147484006" r:id="rId8"/>
    <p:sldLayoutId id="2147484007" r:id="rId9"/>
    <p:sldLayoutId id="2147484008" r:id="rId10"/>
    <p:sldLayoutId id="2147484009" r:id="rId11"/>
    <p:sldLayoutId id="214748401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97164-6237-4141-B118-0490DF6E84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2" descr="C:\Users\Юлия\Downloads\logo 001 (1).tif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rightnessContrast bright="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392" y="315420"/>
            <a:ext cx="1344149" cy="953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382" y="1268363"/>
            <a:ext cx="11137237" cy="46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95414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97164-6237-4141-B118-0490DF6E84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2" descr="C:\Users\Юлия\Downloads\logo 001 (1).tif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rightnessContrast bright="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392" y="315420"/>
            <a:ext cx="1344149" cy="953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382" y="1268363"/>
            <a:ext cx="11137237" cy="46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76279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97164-6237-4141-B118-0490DF6E84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2" descr="C:\Users\Юлия\Downloads\logo 001 (1).tif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rightnessContrast bright="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392" y="315420"/>
            <a:ext cx="1344149" cy="953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382" y="1268363"/>
            <a:ext cx="11137237" cy="46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8502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97164-6237-4141-B118-0490DF6E84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2" descr="C:\Users\Юлия\Downloads\logo 001 (1).tif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rightnessContrast bright="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392" y="315420"/>
            <a:ext cx="1344149" cy="953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382" y="1268363"/>
            <a:ext cx="11137237" cy="46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5858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97164-6237-4141-B118-0490DF6E84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2" descr="C:\Users\Юлия\Downloads\logo 001 (1).tif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rightnessContrast bright="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392" y="315420"/>
            <a:ext cx="1344149" cy="953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382" y="1268363"/>
            <a:ext cx="11137237" cy="46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98809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9" r:id="rId1"/>
    <p:sldLayoutId id="2147483870" r:id="rId2"/>
    <p:sldLayoutId id="2147483871" r:id="rId3"/>
    <p:sldLayoutId id="2147483872" r:id="rId4"/>
    <p:sldLayoutId id="2147483873" r:id="rId5"/>
    <p:sldLayoutId id="2147483874" r:id="rId6"/>
    <p:sldLayoutId id="2147483875" r:id="rId7"/>
    <p:sldLayoutId id="2147483876" r:id="rId8"/>
    <p:sldLayoutId id="2147483877" r:id="rId9"/>
    <p:sldLayoutId id="2147483878" r:id="rId10"/>
    <p:sldLayoutId id="2147483879" r:id="rId11"/>
    <p:sldLayoutId id="214748388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97164-6237-4141-B118-0490DF6E84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2" descr="C:\Users\Юлия\Downloads\logo 001 (1).tif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rightnessContrast bright="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392" y="315420"/>
            <a:ext cx="1344149" cy="953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382" y="1268363"/>
            <a:ext cx="11137237" cy="46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76119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2" r:id="rId1"/>
    <p:sldLayoutId id="2147483883" r:id="rId2"/>
    <p:sldLayoutId id="2147483884" r:id="rId3"/>
    <p:sldLayoutId id="2147483885" r:id="rId4"/>
    <p:sldLayoutId id="2147483886" r:id="rId5"/>
    <p:sldLayoutId id="2147483887" r:id="rId6"/>
    <p:sldLayoutId id="2147483888" r:id="rId7"/>
    <p:sldLayoutId id="2147483889" r:id="rId8"/>
    <p:sldLayoutId id="2147483890" r:id="rId9"/>
    <p:sldLayoutId id="2147483891" r:id="rId10"/>
    <p:sldLayoutId id="2147483892" r:id="rId11"/>
    <p:sldLayoutId id="2147483893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97164-6237-4141-B118-0490DF6E84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2" descr="C:\Users\Юлия\Downloads\logo 001 (1).tif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392" y="315420"/>
            <a:ext cx="1344149" cy="953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382" y="1268363"/>
            <a:ext cx="11137237" cy="46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15532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5" r:id="rId1"/>
    <p:sldLayoutId id="2147483896" r:id="rId2"/>
    <p:sldLayoutId id="2147483897" r:id="rId3"/>
    <p:sldLayoutId id="2147483898" r:id="rId4"/>
    <p:sldLayoutId id="2147483899" r:id="rId5"/>
    <p:sldLayoutId id="2147483900" r:id="rId6"/>
    <p:sldLayoutId id="2147483901" r:id="rId7"/>
    <p:sldLayoutId id="2147483902" r:id="rId8"/>
    <p:sldLayoutId id="2147483903" r:id="rId9"/>
    <p:sldLayoutId id="2147483904" r:id="rId10"/>
    <p:sldLayoutId id="2147483905" r:id="rId11"/>
    <p:sldLayoutId id="2147483906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97164-6237-4141-B118-0490DF6E84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2" descr="C:\Users\Юлия\Downloads\logo 001 (1).tif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392" y="315420"/>
            <a:ext cx="1344149" cy="953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382" y="1268363"/>
            <a:ext cx="11137237" cy="46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922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8" r:id="rId1"/>
    <p:sldLayoutId id="2147483909" r:id="rId2"/>
    <p:sldLayoutId id="2147483910" r:id="rId3"/>
    <p:sldLayoutId id="2147483911" r:id="rId4"/>
    <p:sldLayoutId id="2147483912" r:id="rId5"/>
    <p:sldLayoutId id="2147483913" r:id="rId6"/>
    <p:sldLayoutId id="2147483914" r:id="rId7"/>
    <p:sldLayoutId id="2147483915" r:id="rId8"/>
    <p:sldLayoutId id="2147483916" r:id="rId9"/>
    <p:sldLayoutId id="2147483917" r:id="rId10"/>
    <p:sldLayoutId id="2147483918" r:id="rId11"/>
    <p:sldLayoutId id="2147483919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7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5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8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centerlado.ru/biblioteka_3/socialno-psihologicheskoe-testirovanie-obuchayuschihsya-oo/socialno-psihologicheskoe-testirovanie-obuchayuschihsya-oo-v--1/" TargetMode="External"/><Relationship Id="rId1" Type="http://schemas.openxmlformats.org/officeDocument/2006/relationships/slideLayout" Target="../slideLayouts/slideLayout7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5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5720" y="0"/>
            <a:ext cx="6933456" cy="1700808"/>
          </a:xfrm>
        </p:spPr>
        <p:txBody>
          <a:bodyPr>
            <a:normAutofit fontScale="90000"/>
          </a:bodyPr>
          <a:lstStyle/>
          <a:p>
            <a:r>
              <a:rPr lang="ru-RU" sz="1600" kern="1400" dirty="0">
                <a:solidFill>
                  <a:srgbClr val="2B4481"/>
                </a:solidFill>
                <a:latin typeface="Liberation Serif" panose="02020603050405020304" pitchFamily="18" charset="0"/>
              </a:rPr>
              <a:t>                          </a:t>
            </a:r>
            <a:br>
              <a:rPr lang="ru-RU" sz="1600" kern="1400" dirty="0">
                <a:solidFill>
                  <a:srgbClr val="2B4481"/>
                </a:solidFill>
                <a:latin typeface="Liberation Serif" panose="02020603050405020304" pitchFamily="18" charset="0"/>
              </a:rPr>
            </a:br>
            <a:r>
              <a:rPr lang="ru-RU" sz="1600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sz="16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Министерство образования  и молодежной политики </a:t>
            </a:r>
            <a:br>
              <a:rPr lang="ru-RU" sz="16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Свердловской области</a:t>
            </a:r>
            <a:r>
              <a:rPr lang="ru-RU" sz="16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sz="16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Государственное бюджетное учреждение Свердловской области </a:t>
            </a:r>
            <a:r>
              <a:rPr lang="ru-RU" sz="16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ru-RU" sz="16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«Центр психолого-педагогической, медицинской и социальной помощи «Ладо»</a:t>
            </a:r>
            <a:r>
              <a:rPr lang="ru-RU" sz="16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kern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1600" b="1" kern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95600" y="1600200"/>
            <a:ext cx="7704856" cy="5257800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endParaRPr lang="ru-RU" b="1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anose="02040604050505020304" pitchFamily="18" charset="0"/>
            </a:endParaRPr>
          </a:p>
          <a:p>
            <a:pPr marL="0" indent="0" algn="ctr">
              <a:buNone/>
            </a:pPr>
            <a:r>
              <a:rPr lang="ru-RU" sz="3800" b="1" dirty="0" smtClean="0">
                <a:latin typeface="Liberation Serif" panose="02020603050405020304" pitchFamily="18" charset="0"/>
              </a:rPr>
              <a:t>Итоги социально-психологического тестирования обучающихся в образовательных учреждениях </a:t>
            </a:r>
            <a:r>
              <a:rPr lang="ru-RU" sz="3800" b="1" dirty="0">
                <a:latin typeface="Liberation Serif" panose="02020603050405020304" pitchFamily="18" charset="0"/>
              </a:rPr>
              <a:t>Свердловской области на предмет раннего выявления незаконного потребления наркотических и психотропных </a:t>
            </a:r>
            <a:r>
              <a:rPr lang="ru-RU" sz="3800" b="1" dirty="0" smtClean="0">
                <a:latin typeface="Liberation Serif" panose="02020603050405020304" pitchFamily="18" charset="0"/>
              </a:rPr>
              <a:t>веществ, проведении социально-психологического тестирования в </a:t>
            </a:r>
            <a:r>
              <a:rPr lang="ru-RU" sz="3800" b="1" dirty="0">
                <a:latin typeface="Liberation Serif" panose="02020603050405020304" pitchFamily="18" charset="0"/>
              </a:rPr>
              <a:t>2019/2020 </a:t>
            </a:r>
            <a:r>
              <a:rPr lang="ru-RU" sz="3800" b="1" dirty="0" smtClean="0">
                <a:latin typeface="Liberation Serif" panose="02020603050405020304" pitchFamily="18" charset="0"/>
              </a:rPr>
              <a:t>учебном году и его проведении в новом 2020/2021 </a:t>
            </a:r>
            <a:r>
              <a:rPr lang="ru-RU" sz="3800" b="1" dirty="0">
                <a:latin typeface="Liberation Serif" panose="02020603050405020304" pitchFamily="18" charset="0"/>
              </a:rPr>
              <a:t>учебном году </a:t>
            </a:r>
            <a:r>
              <a:rPr lang="ru-RU" sz="3800" b="1" dirty="0" smtClean="0">
                <a:latin typeface="Liberation Serif" panose="02020603050405020304" pitchFamily="18" charset="0"/>
              </a:rPr>
              <a:t>в </a:t>
            </a:r>
            <a:r>
              <a:rPr lang="ru-RU" sz="3800" b="1" dirty="0">
                <a:latin typeface="Liberation Serif" panose="02020603050405020304" pitchFamily="18" charset="0"/>
              </a:rPr>
              <a:t>муниципальных образованиях, входящих в состав </a:t>
            </a:r>
            <a:r>
              <a:rPr lang="ru-RU" sz="3800" b="1" dirty="0" smtClean="0">
                <a:latin typeface="Liberation Serif" panose="02020603050405020304" pitchFamily="18" charset="0"/>
              </a:rPr>
              <a:t>Западного, Северного управленческих округов и муниципального образования «город Екатеринбург»</a:t>
            </a:r>
            <a:endParaRPr lang="ru-RU" sz="3800" b="1" dirty="0">
              <a:latin typeface="Liberation Serif" panose="02020603050405020304" pitchFamily="18" charset="0"/>
            </a:endParaRPr>
          </a:p>
          <a:p>
            <a:pPr marL="0" indent="0" algn="ctr">
              <a:buNone/>
            </a:pPr>
            <a:endParaRPr lang="ru-RU" sz="3800" b="1" dirty="0">
              <a:latin typeface="Liberation Serif" panose="02020603050405020304" pitchFamily="18" charset="0"/>
            </a:endParaRPr>
          </a:p>
          <a:p>
            <a:pPr marL="0" indent="0" algn="ctr">
              <a:buNone/>
            </a:pPr>
            <a:r>
              <a:rPr lang="ru-RU" sz="2600" b="1" dirty="0" err="1" smtClean="0">
                <a:latin typeface="Liberation Serif" panose="02020603050405020304" pitchFamily="18" charset="0"/>
              </a:rPr>
              <a:t>Бударкова</a:t>
            </a:r>
            <a:r>
              <a:rPr lang="ru-RU" sz="2600" b="1" dirty="0" smtClean="0">
                <a:latin typeface="Liberation Serif" panose="02020603050405020304" pitchFamily="18" charset="0"/>
              </a:rPr>
              <a:t> Надежда Евгеньевна, педагог-психолог </a:t>
            </a:r>
            <a:r>
              <a:rPr lang="ru-RU" sz="2600" b="1" dirty="0">
                <a:latin typeface="Liberation Serif" panose="02020603050405020304" pitchFamily="18" charset="0"/>
              </a:rPr>
              <a:t>отдела профилактики рискованного поведения несовершеннолетних </a:t>
            </a:r>
            <a:r>
              <a:rPr lang="ru-RU" sz="2600" b="1" dirty="0" smtClean="0">
                <a:latin typeface="Liberation Serif" panose="02020603050405020304" pitchFamily="18" charset="0"/>
              </a:rPr>
              <a:t>и </a:t>
            </a:r>
            <a:r>
              <a:rPr lang="ru-RU" sz="2600" b="1" dirty="0">
                <a:latin typeface="Liberation Serif" panose="02020603050405020304" pitchFamily="18" charset="0"/>
              </a:rPr>
              <a:t>организации социально-психологического тестирования</a:t>
            </a:r>
            <a:endParaRPr lang="en-US" sz="2600" b="1" dirty="0">
              <a:latin typeface="Liberation Serif" panose="02020603050405020304" pitchFamily="18" charset="0"/>
            </a:endParaRPr>
          </a:p>
          <a:p>
            <a:pPr marL="0" indent="0" algn="ctr">
              <a:buNone/>
            </a:pPr>
            <a:endParaRPr lang="en-US" sz="2600" b="1" dirty="0">
              <a:latin typeface="Liberation Serif" panose="02020603050405020304" pitchFamily="18" charset="0"/>
            </a:endParaRPr>
          </a:p>
          <a:p>
            <a:pPr marL="0" indent="0" algn="ctr">
              <a:buNone/>
            </a:pPr>
            <a:r>
              <a:rPr lang="ru-RU" sz="3400" b="1" dirty="0" smtClean="0">
                <a:latin typeface="Liberation Serif" panose="02020603050405020304" pitchFamily="18" charset="0"/>
              </a:rPr>
              <a:t>24.08.2020 </a:t>
            </a:r>
            <a:r>
              <a:rPr lang="ru-RU" sz="3400" b="1" dirty="0">
                <a:latin typeface="Liberation Serif" panose="02020603050405020304" pitchFamily="18" charset="0"/>
              </a:rPr>
              <a:t>года</a:t>
            </a:r>
          </a:p>
        </p:txBody>
      </p:sp>
    </p:spTree>
    <p:extLst>
      <p:ext uri="{BB962C8B-B14F-4D97-AF65-F5344CB8AC3E}">
        <p14:creationId xmlns:p14="http://schemas.microsoft.com/office/powerpoint/2010/main" val="2744746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10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Заголовок 14"/>
          <p:cNvSpPr>
            <a:spLocks noGrp="1"/>
          </p:cNvSpPr>
          <p:nvPr>
            <p:ph type="title"/>
          </p:nvPr>
        </p:nvSpPr>
        <p:spPr>
          <a:xfrm>
            <a:off x="2133600" y="369085"/>
            <a:ext cx="10972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Министерство образования  и молодежной политики </a:t>
            </a:r>
            <a:b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Свердловской области</a:t>
            </a: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Государственное бюджетное учреждение Свердловской области </a:t>
            </a: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«Центр психолого-педагогической, медицинской и социальной помощи «Ладо»</a:t>
            </a:r>
            <a:endParaRPr lang="ru-RU" sz="1400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7374985"/>
              </p:ext>
            </p:extLst>
          </p:nvPr>
        </p:nvGraphicFramePr>
        <p:xfrm>
          <a:off x="1981200" y="1600201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827991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Заголовок 14"/>
          <p:cNvSpPr>
            <a:spLocks noGrp="1"/>
          </p:cNvSpPr>
          <p:nvPr>
            <p:ph type="title"/>
          </p:nvPr>
        </p:nvSpPr>
        <p:spPr>
          <a:xfrm>
            <a:off x="2133600" y="369085"/>
            <a:ext cx="10972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Министерство образования  и молодежной политики </a:t>
            </a:r>
            <a:b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Свердловской области</a:t>
            </a: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Государственное бюджетное учреждение Свердловской области </a:t>
            </a: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«Центр психолого-педагогической, медицинской и социальной помощи «Ладо»</a:t>
            </a:r>
            <a:endParaRPr lang="ru-RU" sz="1400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2084439"/>
              </p:ext>
            </p:extLst>
          </p:nvPr>
        </p:nvGraphicFramePr>
        <p:xfrm>
          <a:off x="1981200" y="1600201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90705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12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Заголовок 14"/>
          <p:cNvSpPr>
            <a:spLocks noGrp="1"/>
          </p:cNvSpPr>
          <p:nvPr>
            <p:ph type="title"/>
          </p:nvPr>
        </p:nvSpPr>
        <p:spPr>
          <a:xfrm>
            <a:off x="2133600" y="369085"/>
            <a:ext cx="10972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Министерство образования  и молодежной политики </a:t>
            </a:r>
            <a:b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Свердловской области</a:t>
            </a: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Государственное бюджетное учреждение Свердловской области </a:t>
            </a: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«Центр психолого-педагогической, медицинской и социальной помощи «Ладо»</a:t>
            </a:r>
            <a:endParaRPr lang="ru-RU" sz="1400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3924667"/>
              </p:ext>
            </p:extLst>
          </p:nvPr>
        </p:nvGraphicFramePr>
        <p:xfrm>
          <a:off x="1981200" y="1600201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925030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850106"/>
          </a:xfrm>
        </p:spPr>
        <p:txBody>
          <a:bodyPr>
            <a:noAutofit/>
          </a:bodyPr>
          <a:lstStyle/>
          <a:p>
            <a:pPr algn="r"/>
            <a:r>
              <a:rPr lang="ru-RU" sz="2000" b="1" dirty="0">
                <a:latin typeface="Liberation Serif" panose="02020603050405020304" pitchFamily="18" charset="0"/>
              </a:rPr>
              <a:t>Рейтинг муниципальных образований Западного </a:t>
            </a:r>
            <a:br>
              <a:rPr lang="ru-RU" sz="2000" b="1" dirty="0">
                <a:latin typeface="Liberation Serif" panose="02020603050405020304" pitchFamily="18" charset="0"/>
              </a:rPr>
            </a:br>
            <a:r>
              <a:rPr lang="ru-RU" sz="2000" b="1" dirty="0">
                <a:latin typeface="Liberation Serif" panose="02020603050405020304" pitchFamily="18" charset="0"/>
              </a:rPr>
              <a:t>управленческого округа Свердловской области с явной рискогенностью социально-психологических условий</a:t>
            </a:r>
            <a:r>
              <a:rPr lang="ru-RU" sz="2000" dirty="0">
                <a:latin typeface="Liberation Serif" panose="02020603050405020304" pitchFamily="18" charset="0"/>
              </a:rPr>
              <a:t/>
            </a:r>
            <a:br>
              <a:rPr lang="ru-RU" sz="2000" dirty="0">
                <a:latin typeface="Liberation Serif" panose="02020603050405020304" pitchFamily="18" charset="0"/>
              </a:rPr>
            </a:br>
            <a:endParaRPr lang="ru-RU" sz="2000" dirty="0">
              <a:latin typeface="Liberation Serif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13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986942"/>
              </p:ext>
            </p:extLst>
          </p:nvPr>
        </p:nvGraphicFramePr>
        <p:xfrm>
          <a:off x="1847527" y="1484790"/>
          <a:ext cx="8208914" cy="51874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2089">
                  <a:extLst>
                    <a:ext uri="{9D8B030D-6E8A-4147-A177-3AD203B41FA5}">
                      <a16:colId xmlns:a16="http://schemas.microsoft.com/office/drawing/2014/main" xmlns="" val="3434290981"/>
                    </a:ext>
                  </a:extLst>
                </a:gridCol>
                <a:gridCol w="4184352">
                  <a:extLst>
                    <a:ext uri="{9D8B030D-6E8A-4147-A177-3AD203B41FA5}">
                      <a16:colId xmlns:a16="http://schemas.microsoft.com/office/drawing/2014/main" xmlns="" val="3272604630"/>
                    </a:ext>
                  </a:extLst>
                </a:gridCol>
                <a:gridCol w="192424">
                  <a:extLst>
                    <a:ext uri="{9D8B030D-6E8A-4147-A177-3AD203B41FA5}">
                      <a16:colId xmlns:a16="http://schemas.microsoft.com/office/drawing/2014/main" xmlns="" val="291446058"/>
                    </a:ext>
                  </a:extLst>
                </a:gridCol>
                <a:gridCol w="2884823">
                  <a:extLst>
                    <a:ext uri="{9D8B030D-6E8A-4147-A177-3AD203B41FA5}">
                      <a16:colId xmlns:a16="http://schemas.microsoft.com/office/drawing/2014/main" xmlns="" val="2531364431"/>
                    </a:ext>
                  </a:extLst>
                </a:gridCol>
                <a:gridCol w="155226">
                  <a:extLst>
                    <a:ext uri="{9D8B030D-6E8A-4147-A177-3AD203B41FA5}">
                      <a16:colId xmlns:a16="http://schemas.microsoft.com/office/drawing/2014/main" xmlns="" val="3079766006"/>
                    </a:ext>
                  </a:extLst>
                </a:gridCol>
              </a:tblGrid>
              <a:tr h="222801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№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Муниципальный округ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Сведения о «группе риска»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59258262"/>
                  </a:ext>
                </a:extLst>
              </a:tr>
              <a:tr h="4456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% от кол-ва лиц, подлежащих тестировании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3548412556"/>
                  </a:ext>
                </a:extLst>
              </a:tr>
              <a:tr h="3122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1</a:t>
                      </a:r>
                      <a:endParaRPr lang="ru-RU" sz="1600" b="1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ГО  Староуткинск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7,3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738280284"/>
                  </a:ext>
                </a:extLst>
              </a:tr>
              <a:tr h="3122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2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Шалинский ГО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6,6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3418595678"/>
                  </a:ext>
                </a:extLst>
              </a:tr>
              <a:tr h="3122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3</a:t>
                      </a:r>
                      <a:endParaRPr lang="ru-RU" sz="1600" b="1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Бисертский ГО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6,6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4215478127"/>
                  </a:ext>
                </a:extLst>
              </a:tr>
              <a:tr h="3122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4</a:t>
                      </a:r>
                      <a:endParaRPr lang="ru-RU" sz="1600" b="1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ГО Дегтярск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6,2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690352491"/>
                  </a:ext>
                </a:extLst>
              </a:tr>
              <a:tr h="3122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5</a:t>
                      </a:r>
                      <a:endParaRPr lang="ru-RU" sz="1600" b="1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ГО Красноуфимск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6,2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71377242"/>
                  </a:ext>
                </a:extLst>
              </a:tr>
              <a:tr h="3122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6</a:t>
                      </a:r>
                      <a:endParaRPr lang="ru-RU" sz="1600" b="1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Ачитский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 ГО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4,9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3290009499"/>
                  </a:ext>
                </a:extLst>
              </a:tr>
              <a:tr h="3122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7</a:t>
                      </a:r>
                      <a:endParaRPr lang="ru-RU" sz="1600" b="1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МО </a:t>
                      </a: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Красноуфимский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 округ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4,5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362221631"/>
                  </a:ext>
                </a:extLst>
              </a:tr>
              <a:tr h="3122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8</a:t>
                      </a:r>
                      <a:endParaRPr lang="ru-RU" sz="1600" b="1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ГО Ревда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4,3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35329536"/>
                  </a:ext>
                </a:extLst>
              </a:tr>
              <a:tr h="3122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9</a:t>
                      </a:r>
                      <a:endParaRPr lang="ru-RU" sz="1600" b="1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ГО Среднеуральск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4,3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59147593"/>
                  </a:ext>
                </a:extLst>
              </a:tr>
              <a:tr h="3122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10</a:t>
                      </a:r>
                      <a:endParaRPr lang="ru-RU" sz="1600" b="1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Артинский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 ГО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4,0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342059885"/>
                  </a:ext>
                </a:extLst>
              </a:tr>
              <a:tr h="3122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11</a:t>
                      </a:r>
                      <a:endParaRPr lang="ru-RU" sz="1600" b="1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Нижнесергинский район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3,4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134184789"/>
                  </a:ext>
                </a:extLst>
              </a:tr>
              <a:tr h="3122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12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ГО Верхняя Пышма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2,7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3438458777"/>
                  </a:ext>
                </a:extLst>
              </a:tr>
              <a:tr h="3122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13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Полевской ГО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2,5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3473574988"/>
                  </a:ext>
                </a:extLst>
              </a:tr>
              <a:tr h="3122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14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ГО Первоуральск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2,4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3137090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99734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850106"/>
          </a:xfrm>
        </p:spPr>
        <p:txBody>
          <a:bodyPr>
            <a:noAutofit/>
          </a:bodyPr>
          <a:lstStyle/>
          <a:p>
            <a:pPr algn="r"/>
            <a:r>
              <a:rPr lang="ru-RU" sz="2000" b="1" dirty="0">
                <a:latin typeface="Liberation Serif" panose="02020603050405020304" pitchFamily="18" charset="0"/>
              </a:rPr>
              <a:t>Рейтинг муниципальных образований Северного </a:t>
            </a:r>
            <a:br>
              <a:rPr lang="ru-RU" sz="2000" b="1" dirty="0">
                <a:latin typeface="Liberation Serif" panose="02020603050405020304" pitchFamily="18" charset="0"/>
              </a:rPr>
            </a:br>
            <a:r>
              <a:rPr lang="ru-RU" sz="2000" b="1" dirty="0">
                <a:latin typeface="Liberation Serif" panose="02020603050405020304" pitchFamily="18" charset="0"/>
              </a:rPr>
              <a:t>управленческого округа Свердловской области с явной рискогенностью социально-психологических условий</a:t>
            </a:r>
            <a:r>
              <a:rPr lang="ru-RU" sz="2000" dirty="0">
                <a:latin typeface="Liberation Serif" panose="02020603050405020304" pitchFamily="18" charset="0"/>
              </a:rPr>
              <a:t/>
            </a:r>
            <a:br>
              <a:rPr lang="ru-RU" sz="2000" dirty="0">
                <a:latin typeface="Liberation Serif" panose="02020603050405020304" pitchFamily="18" charset="0"/>
              </a:rPr>
            </a:br>
            <a:endParaRPr lang="ru-RU" sz="2000" dirty="0">
              <a:latin typeface="Liberation Serif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14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9257957"/>
              </p:ext>
            </p:extLst>
          </p:nvPr>
        </p:nvGraphicFramePr>
        <p:xfrm>
          <a:off x="1847529" y="1340770"/>
          <a:ext cx="8424936" cy="53667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2087">
                  <a:extLst>
                    <a:ext uri="{9D8B030D-6E8A-4147-A177-3AD203B41FA5}">
                      <a16:colId xmlns:a16="http://schemas.microsoft.com/office/drawing/2014/main" xmlns="" val="459186302"/>
                    </a:ext>
                  </a:extLst>
                </a:gridCol>
                <a:gridCol w="4315312">
                  <a:extLst>
                    <a:ext uri="{9D8B030D-6E8A-4147-A177-3AD203B41FA5}">
                      <a16:colId xmlns:a16="http://schemas.microsoft.com/office/drawing/2014/main" xmlns="" val="1469947880"/>
                    </a:ext>
                  </a:extLst>
                </a:gridCol>
                <a:gridCol w="300957">
                  <a:extLst>
                    <a:ext uri="{9D8B030D-6E8A-4147-A177-3AD203B41FA5}">
                      <a16:colId xmlns:a16="http://schemas.microsoft.com/office/drawing/2014/main" xmlns="" val="1723432796"/>
                    </a:ext>
                  </a:extLst>
                </a:gridCol>
                <a:gridCol w="2857269">
                  <a:extLst>
                    <a:ext uri="{9D8B030D-6E8A-4147-A177-3AD203B41FA5}">
                      <a16:colId xmlns:a16="http://schemas.microsoft.com/office/drawing/2014/main" xmlns="" val="3935949822"/>
                    </a:ext>
                  </a:extLst>
                </a:gridCol>
                <a:gridCol w="159311">
                  <a:extLst>
                    <a:ext uri="{9D8B030D-6E8A-4147-A177-3AD203B41FA5}">
                      <a16:colId xmlns:a16="http://schemas.microsoft.com/office/drawing/2014/main" xmlns="" val="1033666493"/>
                    </a:ext>
                  </a:extLst>
                </a:gridCol>
              </a:tblGrid>
              <a:tr h="193486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№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Муниципальный округ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Сведения о «группе риска»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3342089"/>
                  </a:ext>
                </a:extLst>
              </a:tr>
              <a:tr h="7033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% от кол-ва лиц, подлежащих тестировании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4087280131"/>
                  </a:ext>
                </a:extLst>
              </a:tr>
              <a:tr h="2712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1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ГО Пелым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8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8,0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3712838288"/>
                  </a:ext>
                </a:extLst>
              </a:tr>
              <a:tr h="2712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2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Волчанский ГО</a:t>
                      </a:r>
                      <a:endParaRPr lang="ru-RU" sz="18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8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6,7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5598763"/>
                  </a:ext>
                </a:extLst>
              </a:tr>
              <a:tr h="2712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3</a:t>
                      </a:r>
                      <a:endParaRPr lang="ru-RU" sz="1800" b="1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ГО Верхотурский 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8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5,4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556938757"/>
                  </a:ext>
                </a:extLst>
              </a:tr>
              <a:tr h="2712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4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Нижнетуринский ГО</a:t>
                      </a:r>
                      <a:endParaRPr lang="ru-RU" sz="18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8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5,3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451617101"/>
                  </a:ext>
                </a:extLst>
              </a:tr>
              <a:tr h="2712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5</a:t>
                      </a:r>
                      <a:endParaRPr lang="ru-RU" sz="1800" b="1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Новолялинский ГО</a:t>
                      </a:r>
                      <a:endParaRPr lang="ru-RU" sz="18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8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5,2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102759228"/>
                  </a:ext>
                </a:extLst>
              </a:tr>
              <a:tr h="2712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6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ГО Краснотурьинск</a:t>
                      </a:r>
                      <a:endParaRPr lang="ru-RU" sz="18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8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4,8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298408204"/>
                  </a:ext>
                </a:extLst>
              </a:tr>
              <a:tr h="2712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7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Североуральский ГО</a:t>
                      </a:r>
                      <a:endParaRPr lang="ru-RU" sz="18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8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4,8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341147364"/>
                  </a:ext>
                </a:extLst>
              </a:tr>
              <a:tr h="2712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8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ГО Карпинск</a:t>
                      </a:r>
                      <a:endParaRPr lang="ru-RU" sz="18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8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4,7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331289911"/>
                  </a:ext>
                </a:extLst>
              </a:tr>
              <a:tr h="2712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9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Качканарский ГО</a:t>
                      </a:r>
                      <a:endParaRPr lang="ru-RU" sz="18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8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4,6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993230939"/>
                  </a:ext>
                </a:extLst>
              </a:tr>
              <a:tr h="2712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10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ГО «город Лесной»</a:t>
                      </a:r>
                      <a:endParaRPr lang="ru-RU" sz="18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8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4,3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4183308539"/>
                  </a:ext>
                </a:extLst>
              </a:tr>
              <a:tr h="2712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11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Ивдельский ГО</a:t>
                      </a:r>
                      <a:endParaRPr lang="ru-RU" sz="18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8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4,1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102011831"/>
                  </a:ext>
                </a:extLst>
              </a:tr>
              <a:tr h="2712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12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Серовский ГО</a:t>
                      </a:r>
                      <a:endParaRPr lang="ru-RU" sz="18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8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4,1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994291837"/>
                  </a:ext>
                </a:extLst>
              </a:tr>
              <a:tr h="2712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13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ГО Красноуральск</a:t>
                      </a:r>
                      <a:endParaRPr lang="ru-RU" sz="18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8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3,4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321041850"/>
                  </a:ext>
                </a:extLst>
              </a:tr>
              <a:tr h="2712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14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Гаринский ГО</a:t>
                      </a:r>
                      <a:endParaRPr lang="ru-RU" sz="18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8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2,6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3777344107"/>
                  </a:ext>
                </a:extLst>
              </a:tr>
              <a:tr h="2712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15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 err="1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Сосьвинский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 ГО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800" b="1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2,6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30704753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79812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1" y="379413"/>
            <a:ext cx="8229600" cy="850106"/>
          </a:xfrm>
        </p:spPr>
        <p:txBody>
          <a:bodyPr>
            <a:noAutofit/>
          </a:bodyPr>
          <a:lstStyle/>
          <a:p>
            <a:r>
              <a:rPr lang="ru-RU" sz="2000" b="1" dirty="0">
                <a:latin typeface="Liberation Serif" panose="02020603050405020304" pitchFamily="18" charset="0"/>
              </a:rPr>
              <a:t>Рейтинг районных управлений образований </a:t>
            </a:r>
            <a:br>
              <a:rPr lang="ru-RU" sz="2000" b="1" dirty="0">
                <a:latin typeface="Liberation Serif" panose="02020603050405020304" pitchFamily="18" charset="0"/>
              </a:rPr>
            </a:br>
            <a:r>
              <a:rPr lang="ru-RU" sz="2000" b="1" dirty="0">
                <a:latin typeface="Liberation Serif" panose="02020603050405020304" pitchFamily="18" charset="0"/>
              </a:rPr>
              <a:t>города Екатеринбурга </a:t>
            </a:r>
            <a:r>
              <a:rPr lang="ru-RU" sz="2000" dirty="0">
                <a:latin typeface="Liberation Serif" panose="02020603050405020304" pitchFamily="18" charset="0"/>
              </a:rPr>
              <a:t/>
            </a:r>
            <a:br>
              <a:rPr lang="ru-RU" sz="2000" dirty="0">
                <a:latin typeface="Liberation Serif" panose="02020603050405020304" pitchFamily="18" charset="0"/>
              </a:rPr>
            </a:br>
            <a:r>
              <a:rPr lang="ru-RU" sz="2000" b="1" dirty="0">
                <a:latin typeface="Liberation Serif" panose="02020603050405020304" pitchFamily="18" charset="0"/>
              </a:rPr>
              <a:t>с явной рискогенностью </a:t>
            </a:r>
            <a:br>
              <a:rPr lang="ru-RU" sz="2000" b="1" dirty="0">
                <a:latin typeface="Liberation Serif" panose="02020603050405020304" pitchFamily="18" charset="0"/>
              </a:rPr>
            </a:br>
            <a:r>
              <a:rPr lang="ru-RU" sz="2000" b="1" dirty="0">
                <a:latin typeface="Liberation Serif" panose="02020603050405020304" pitchFamily="18" charset="0"/>
              </a:rPr>
              <a:t>социально-психологических условий</a:t>
            </a:r>
            <a:r>
              <a:rPr lang="ru-RU" sz="2000" dirty="0">
                <a:latin typeface="Liberation Serif" panose="02020603050405020304" pitchFamily="18" charset="0"/>
              </a:rPr>
              <a:t/>
            </a:r>
            <a:br>
              <a:rPr lang="ru-RU" sz="2000" dirty="0">
                <a:latin typeface="Liberation Serif" panose="02020603050405020304" pitchFamily="18" charset="0"/>
              </a:rPr>
            </a:br>
            <a:endParaRPr lang="ru-RU" sz="2000" dirty="0">
              <a:latin typeface="Liberation Serif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15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3421865"/>
              </p:ext>
            </p:extLst>
          </p:nvPr>
        </p:nvGraphicFramePr>
        <p:xfrm>
          <a:off x="1981201" y="1842103"/>
          <a:ext cx="8003233" cy="43724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21960">
                  <a:extLst>
                    <a:ext uri="{9D8B030D-6E8A-4147-A177-3AD203B41FA5}">
                      <a16:colId xmlns:a16="http://schemas.microsoft.com/office/drawing/2014/main" xmlns="" val="1317546672"/>
                    </a:ext>
                  </a:extLst>
                </a:gridCol>
                <a:gridCol w="4124574">
                  <a:extLst>
                    <a:ext uri="{9D8B030D-6E8A-4147-A177-3AD203B41FA5}">
                      <a16:colId xmlns:a16="http://schemas.microsoft.com/office/drawing/2014/main" xmlns="" val="1721846280"/>
                    </a:ext>
                  </a:extLst>
                </a:gridCol>
                <a:gridCol w="270101">
                  <a:extLst>
                    <a:ext uri="{9D8B030D-6E8A-4147-A177-3AD203B41FA5}">
                      <a16:colId xmlns:a16="http://schemas.microsoft.com/office/drawing/2014/main" xmlns="" val="1400347482"/>
                    </a:ext>
                  </a:extLst>
                </a:gridCol>
                <a:gridCol w="2726814">
                  <a:extLst>
                    <a:ext uri="{9D8B030D-6E8A-4147-A177-3AD203B41FA5}">
                      <a16:colId xmlns:a16="http://schemas.microsoft.com/office/drawing/2014/main" xmlns="" val="73471077"/>
                    </a:ext>
                  </a:extLst>
                </a:gridCol>
                <a:gridCol w="159784">
                  <a:extLst>
                    <a:ext uri="{9D8B030D-6E8A-4147-A177-3AD203B41FA5}">
                      <a16:colId xmlns:a16="http://schemas.microsoft.com/office/drawing/2014/main" xmlns="" val="1770185989"/>
                    </a:ext>
                  </a:extLst>
                </a:gridCol>
              </a:tblGrid>
              <a:tr h="161642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Liberation Serif" panose="02020603050405020304" pitchFamily="18" charset="0"/>
                        </a:rPr>
                        <a:t>№</a:t>
                      </a:r>
                      <a:endParaRPr lang="ru-RU" sz="1600" b="1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3" marR="56643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Liberation Serif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Liberation Serif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Liberation Serif" panose="02020603050405020304" pitchFamily="18" charset="0"/>
                        </a:rPr>
                        <a:t>Управление образования</a:t>
                      </a:r>
                      <a:endParaRPr lang="ru-RU" sz="1600" b="1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3" marR="56643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Сведения о «группе риска»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3" marR="56643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43371204"/>
                  </a:ext>
                </a:extLst>
              </a:tr>
              <a:tr h="68449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1" dirty="0">
                        <a:latin typeface="Liberation Serif" panose="02020603050405020304" pitchFamily="18" charset="0"/>
                      </a:endParaRPr>
                    </a:p>
                  </a:txBody>
                  <a:tcPr marL="56643" marR="56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Liberation Serif" panose="02020603050405020304" pitchFamily="18" charset="0"/>
                        </a:rPr>
                        <a:t>% от кол-ва лиц, подлежащих тестировании</a:t>
                      </a:r>
                      <a:endParaRPr lang="ru-RU" sz="1600" b="0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3" marR="5664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800504229"/>
                  </a:ext>
                </a:extLst>
              </a:tr>
              <a:tr h="4849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Liberation Serif" panose="02020603050405020304" pitchFamily="18" charset="0"/>
                        </a:rPr>
                        <a:t>1</a:t>
                      </a:r>
                      <a:endParaRPr lang="ru-RU" sz="1600" b="1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3" marR="5664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Liberation Serif" panose="02020603050405020304" pitchFamily="18" charset="0"/>
                        </a:rPr>
                        <a:t>Верх-</a:t>
                      </a:r>
                      <a:r>
                        <a:rPr lang="ru-RU" sz="1600" b="0" dirty="0" err="1" smtClean="0">
                          <a:effectLst/>
                          <a:latin typeface="Liberation Serif" panose="02020603050405020304" pitchFamily="18" charset="0"/>
                        </a:rPr>
                        <a:t>Исетский</a:t>
                      </a:r>
                      <a:r>
                        <a:rPr lang="ru-RU" sz="1600" b="0" dirty="0" smtClean="0">
                          <a:effectLst/>
                          <a:latin typeface="Liberation Serif" panose="02020603050405020304" pitchFamily="18" charset="0"/>
                        </a:rPr>
                        <a:t> район </a:t>
                      </a:r>
                      <a:r>
                        <a:rPr lang="ru-RU" sz="1600" b="0" dirty="0">
                          <a:effectLst/>
                          <a:latin typeface="Liberation Serif" panose="02020603050405020304" pitchFamily="18" charset="0"/>
                        </a:rPr>
                        <a:t>г. Екатеринбурга</a:t>
                      </a:r>
                      <a:endParaRPr lang="ru-RU" sz="1600" b="0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3" marR="56643" marT="0" marB="0" anchor="ctr"/>
                </a:tc>
                <a:tc>
                  <a:txBody>
                    <a:bodyPr/>
                    <a:lstStyle/>
                    <a:p>
                      <a:endParaRPr lang="ru-RU" sz="1600" b="1">
                        <a:latin typeface="Liberation Serif" panose="02020603050405020304" pitchFamily="18" charset="0"/>
                      </a:endParaRPr>
                    </a:p>
                  </a:txBody>
                  <a:tcPr marL="56643" marR="56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Liberation Serif" panose="02020603050405020304" pitchFamily="18" charset="0"/>
                        </a:rPr>
                        <a:t>8,2</a:t>
                      </a:r>
                      <a:endParaRPr lang="ru-RU" sz="1600" b="1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3" marR="5664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3181327000"/>
                  </a:ext>
                </a:extLst>
              </a:tr>
              <a:tr h="4849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Liberation Serif" panose="02020603050405020304" pitchFamily="18" charset="0"/>
                        </a:rPr>
                        <a:t>2</a:t>
                      </a:r>
                      <a:endParaRPr lang="ru-RU" sz="1600" b="1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3" marR="5664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Liberation Serif" panose="02020603050405020304" pitchFamily="18" charset="0"/>
                        </a:rPr>
                        <a:t>Железнодорожный район </a:t>
                      </a:r>
                      <a:r>
                        <a:rPr lang="ru-RU" sz="1600" b="0" dirty="0">
                          <a:effectLst/>
                          <a:latin typeface="Liberation Serif" panose="02020603050405020304" pitchFamily="18" charset="0"/>
                        </a:rPr>
                        <a:t>г. Екатеринбурга</a:t>
                      </a:r>
                      <a:endParaRPr lang="ru-RU" sz="1600" b="0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3" marR="56643" marT="0" marB="0" anchor="ctr"/>
                </a:tc>
                <a:tc>
                  <a:txBody>
                    <a:bodyPr/>
                    <a:lstStyle/>
                    <a:p>
                      <a:endParaRPr lang="ru-RU" sz="1600" b="1">
                        <a:latin typeface="Liberation Serif" panose="02020603050405020304" pitchFamily="18" charset="0"/>
                      </a:endParaRPr>
                    </a:p>
                  </a:txBody>
                  <a:tcPr marL="56643" marR="56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Liberation Serif" panose="02020603050405020304" pitchFamily="18" charset="0"/>
                        </a:rPr>
                        <a:t>5,9</a:t>
                      </a:r>
                      <a:endParaRPr lang="ru-RU" sz="1600" b="1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3" marR="5664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676651088"/>
                  </a:ext>
                </a:extLst>
              </a:tr>
              <a:tr h="4849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Liberation Serif" panose="02020603050405020304" pitchFamily="18" charset="0"/>
                        </a:rPr>
                        <a:t>3</a:t>
                      </a:r>
                      <a:endParaRPr lang="ru-RU" sz="1600" b="1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3" marR="5664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Liberation Serif" panose="02020603050405020304" pitchFamily="18" charset="0"/>
                        </a:rPr>
                        <a:t>Орджоникидзевский район </a:t>
                      </a:r>
                      <a:r>
                        <a:rPr lang="ru-RU" sz="1600" b="0" dirty="0">
                          <a:effectLst/>
                          <a:latin typeface="Liberation Serif" panose="02020603050405020304" pitchFamily="18" charset="0"/>
                        </a:rPr>
                        <a:t>г. Екатеринбурга</a:t>
                      </a:r>
                      <a:endParaRPr lang="ru-RU" sz="1600" b="0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3" marR="56643" marT="0" marB="0" anchor="ctr"/>
                </a:tc>
                <a:tc>
                  <a:txBody>
                    <a:bodyPr/>
                    <a:lstStyle/>
                    <a:p>
                      <a:endParaRPr lang="ru-RU" sz="1600" b="1">
                        <a:latin typeface="Liberation Serif" panose="02020603050405020304" pitchFamily="18" charset="0"/>
                      </a:endParaRPr>
                    </a:p>
                  </a:txBody>
                  <a:tcPr marL="56643" marR="56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Liberation Serif" panose="02020603050405020304" pitchFamily="18" charset="0"/>
                        </a:rPr>
                        <a:t>5,4</a:t>
                      </a:r>
                      <a:endParaRPr lang="ru-RU" sz="1600" b="1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3" marR="5664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505106226"/>
                  </a:ext>
                </a:extLst>
              </a:tr>
              <a:tr h="4849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Liberation Serif" panose="02020603050405020304" pitchFamily="18" charset="0"/>
                        </a:rPr>
                        <a:t>4</a:t>
                      </a:r>
                      <a:endParaRPr lang="ru-RU" sz="1600" b="1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3" marR="5664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Liberation Serif" panose="02020603050405020304" pitchFamily="18" charset="0"/>
                        </a:rPr>
                        <a:t>Октябрьский район </a:t>
                      </a:r>
                      <a:r>
                        <a:rPr lang="ru-RU" sz="1600" b="0" dirty="0">
                          <a:effectLst/>
                          <a:latin typeface="Liberation Serif" panose="02020603050405020304" pitchFamily="18" charset="0"/>
                        </a:rPr>
                        <a:t>г. Екатеринбурга</a:t>
                      </a:r>
                      <a:endParaRPr lang="ru-RU" sz="1600" b="0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3" marR="56643" marT="0" marB="0" anchor="ctr"/>
                </a:tc>
                <a:tc>
                  <a:txBody>
                    <a:bodyPr/>
                    <a:lstStyle/>
                    <a:p>
                      <a:endParaRPr lang="ru-RU" sz="1600" b="1">
                        <a:latin typeface="Liberation Serif" panose="02020603050405020304" pitchFamily="18" charset="0"/>
                      </a:endParaRPr>
                    </a:p>
                  </a:txBody>
                  <a:tcPr marL="56643" marR="56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Liberation Serif" panose="02020603050405020304" pitchFamily="18" charset="0"/>
                        </a:rPr>
                        <a:t>4,8</a:t>
                      </a:r>
                      <a:endParaRPr lang="ru-RU" sz="1600" b="1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3" marR="5664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130621038"/>
                  </a:ext>
                </a:extLst>
              </a:tr>
              <a:tr h="4849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Liberation Serif" panose="02020603050405020304" pitchFamily="18" charset="0"/>
                        </a:rPr>
                        <a:t>5</a:t>
                      </a:r>
                      <a:endParaRPr lang="ru-RU" sz="1600" b="1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3" marR="5664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Liberation Serif" panose="02020603050405020304" pitchFamily="18" charset="0"/>
                        </a:rPr>
                        <a:t>Чкаловский район </a:t>
                      </a:r>
                      <a:r>
                        <a:rPr lang="ru-RU" sz="1600" b="0" dirty="0">
                          <a:effectLst/>
                          <a:latin typeface="Liberation Serif" panose="02020603050405020304" pitchFamily="18" charset="0"/>
                        </a:rPr>
                        <a:t>г. Екатеринбурга</a:t>
                      </a:r>
                      <a:endParaRPr lang="ru-RU" sz="1600" b="0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3" marR="56643" marT="0" marB="0" anchor="ctr"/>
                </a:tc>
                <a:tc>
                  <a:txBody>
                    <a:bodyPr/>
                    <a:lstStyle/>
                    <a:p>
                      <a:endParaRPr lang="ru-RU" sz="1600" b="1">
                        <a:latin typeface="Liberation Serif" panose="02020603050405020304" pitchFamily="18" charset="0"/>
                      </a:endParaRPr>
                    </a:p>
                  </a:txBody>
                  <a:tcPr marL="56643" marR="56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Liberation Serif" panose="02020603050405020304" pitchFamily="18" charset="0"/>
                        </a:rPr>
                        <a:t>4,7</a:t>
                      </a:r>
                      <a:endParaRPr lang="ru-RU" sz="1600" b="1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3" marR="5664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455686495"/>
                  </a:ext>
                </a:extLst>
              </a:tr>
              <a:tr h="4849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Liberation Serif" panose="02020603050405020304" pitchFamily="18" charset="0"/>
                        </a:rPr>
                        <a:t>6</a:t>
                      </a:r>
                      <a:endParaRPr lang="ru-RU" sz="1600" b="1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3" marR="5664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Liberation Serif" panose="02020603050405020304" pitchFamily="18" charset="0"/>
                        </a:rPr>
                        <a:t>Кировский район </a:t>
                      </a:r>
                      <a:r>
                        <a:rPr lang="ru-RU" sz="1600" b="0" dirty="0">
                          <a:effectLst/>
                          <a:latin typeface="Liberation Serif" panose="02020603050405020304" pitchFamily="18" charset="0"/>
                        </a:rPr>
                        <a:t>г. Екатеринбурга</a:t>
                      </a:r>
                      <a:endParaRPr lang="ru-RU" sz="1600" b="0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3" marR="56643" marT="0" marB="0" anchor="ctr"/>
                </a:tc>
                <a:tc>
                  <a:txBody>
                    <a:bodyPr/>
                    <a:lstStyle/>
                    <a:p>
                      <a:endParaRPr lang="ru-RU" sz="1600" b="1">
                        <a:latin typeface="Liberation Serif" panose="02020603050405020304" pitchFamily="18" charset="0"/>
                      </a:endParaRPr>
                    </a:p>
                  </a:txBody>
                  <a:tcPr marL="56643" marR="56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Liberation Serif" panose="02020603050405020304" pitchFamily="18" charset="0"/>
                        </a:rPr>
                        <a:t>4,6</a:t>
                      </a:r>
                      <a:endParaRPr lang="ru-RU" sz="1600" b="1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3" marR="5664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4217223835"/>
                  </a:ext>
                </a:extLst>
              </a:tr>
              <a:tr h="4849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Liberation Serif" panose="02020603050405020304" pitchFamily="18" charset="0"/>
                        </a:rPr>
                        <a:t>7</a:t>
                      </a:r>
                      <a:endParaRPr lang="ru-RU" sz="1600" b="1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3" marR="5664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Liberation Serif" panose="02020603050405020304" pitchFamily="18" charset="0"/>
                        </a:rPr>
                        <a:t>Ленинский район </a:t>
                      </a:r>
                      <a:r>
                        <a:rPr lang="ru-RU" sz="1600" b="0" dirty="0">
                          <a:effectLst/>
                          <a:latin typeface="Liberation Serif" panose="02020603050405020304" pitchFamily="18" charset="0"/>
                        </a:rPr>
                        <a:t>г. Екатеринбурга</a:t>
                      </a:r>
                      <a:endParaRPr lang="ru-RU" sz="1600" b="0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3" marR="56643" marT="0" marB="0" anchor="ctr"/>
                </a:tc>
                <a:tc>
                  <a:txBody>
                    <a:bodyPr/>
                    <a:lstStyle/>
                    <a:p>
                      <a:endParaRPr lang="ru-RU" sz="1600" b="1" dirty="0">
                        <a:latin typeface="Liberation Serif" panose="02020603050405020304" pitchFamily="18" charset="0"/>
                      </a:endParaRPr>
                    </a:p>
                  </a:txBody>
                  <a:tcPr marL="56643" marR="56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Liberation Serif" panose="02020603050405020304" pitchFamily="18" charset="0"/>
                        </a:rPr>
                        <a:t>4,3</a:t>
                      </a:r>
                      <a:endParaRPr lang="ru-RU" sz="1600" b="1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3" marR="5664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6104904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28142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xfrm>
            <a:off x="2210750" y="548681"/>
            <a:ext cx="6520961" cy="86409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1800" b="1" dirty="0">
                <a:solidFill>
                  <a:schemeClr val="bg1"/>
                </a:solidFill>
                <a:latin typeface="Liberation Serif" panose="02020603050405020304" pitchFamily="18" charset="0"/>
              </a:rPr>
              <a:t>КОМПЛЕКСНАЯ МОДЕЛЬ ПРОФИЛАКТИКИ ДЕВИАНТНОГО ПОВЕДЕНИЯ ЧЕРЕЗ ФОРМИРОВАНИЕ ПОЗИТИВНОЙ И УСТОЙЧИВОЙ «Я-КОНЦЕПЦИИ»</a:t>
            </a:r>
            <a:endParaRPr sz="1800" b="1" dirty="0">
              <a:solidFill>
                <a:schemeClr val="bg1"/>
              </a:solidFill>
              <a:latin typeface="Liberation Serif" panose="02020603050405020304" pitchFamily="18" charset="0"/>
            </a:endParaRPr>
          </a:p>
        </p:txBody>
      </p:sp>
      <p:sp>
        <p:nvSpPr>
          <p:cNvPr id="5" name="Google Shape;618;p37"/>
          <p:cNvSpPr/>
          <p:nvPr/>
        </p:nvSpPr>
        <p:spPr bwMode="auto">
          <a:xfrm>
            <a:off x="1693275" y="1309167"/>
            <a:ext cx="352879" cy="356855"/>
          </a:xfrm>
          <a:custGeom>
            <a:avLst/>
            <a:gdLst/>
            <a:ahLst/>
            <a:cxnLst/>
            <a:rect l="l" t="t" r="r" b="b"/>
            <a:pathLst>
              <a:path w="16027" h="16027" fill="none" extrusionOk="0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noFill/>
          <a:ln w="12175" cap="rnd" cmpd="sng">
            <a:solidFill>
              <a:srgbClr val="FF98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4" tIns="91424" rIns="91424" bIns="91424" anchor="ctr" anchorCtr="0">
            <a:noAutofit/>
          </a:bodyPr>
          <a:lstStyle/>
          <a:p>
            <a:pPr>
              <a:defRPr/>
            </a:pPr>
            <a:endParaRPr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412778"/>
            <a:ext cx="9144000" cy="5445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6594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="http://schemas.openxmlformats.org/officeDocument/2006/math" xmlns:w="http://schemas.openxmlformats.org/wordprocessingml/2006/main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958541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dirty="0">
                <a:latin typeface="Liberation Serif" panose="02020603050405020304" pitchFamily="18" charset="0"/>
              </a:rPr>
              <a:t>Социально-психологическое </a:t>
            </a:r>
            <a:r>
              <a:rPr lang="ru-RU" dirty="0" smtClean="0">
                <a:latin typeface="Liberation Serif" panose="02020603050405020304" pitchFamily="18" charset="0"/>
              </a:rPr>
              <a:t>тестирование является </a:t>
            </a:r>
            <a:r>
              <a:rPr lang="ru-RU" dirty="0">
                <a:latin typeface="Liberation Serif" panose="02020603050405020304" pitchFamily="18" charset="0"/>
              </a:rPr>
              <a:t>инструментом для построения адресной профилактической </a:t>
            </a:r>
            <a:r>
              <a:rPr lang="ru-RU" dirty="0" smtClean="0">
                <a:latin typeface="Liberation Serif" panose="02020603050405020304" pitchFamily="18" charset="0"/>
              </a:rPr>
              <a:t>работы и позволяет </a:t>
            </a:r>
            <a:r>
              <a:rPr lang="ru-RU" dirty="0">
                <a:latin typeface="Liberation Serif" panose="02020603050405020304" pitchFamily="18" charset="0"/>
              </a:rPr>
              <a:t>определить конкретные зоны </a:t>
            </a:r>
            <a:r>
              <a:rPr lang="ru-RU" dirty="0" smtClean="0">
                <a:latin typeface="Liberation Serif" panose="02020603050405020304" pitchFamily="18" charset="0"/>
              </a:rPr>
              <a:t> </a:t>
            </a:r>
            <a:r>
              <a:rPr lang="ru-RU" dirty="0">
                <a:latin typeface="Liberation Serif" panose="02020603050405020304" pitchFamily="18" charset="0"/>
              </a:rPr>
              <a:t>усилий специалистов</a:t>
            </a:r>
            <a:r>
              <a:rPr lang="ru-RU" dirty="0" smtClean="0">
                <a:latin typeface="Liberation Serif" panose="02020603050405020304" pitchFamily="18" charset="0"/>
              </a:rPr>
              <a:t>.</a:t>
            </a:r>
          </a:p>
          <a:p>
            <a:pPr marL="0" indent="0" algn="ctr">
              <a:buNone/>
            </a:pPr>
            <a:endParaRPr lang="ru-RU" sz="1900" dirty="0" smtClean="0">
              <a:latin typeface="Liberation Serif" panose="02020603050405020304" pitchFamily="18" charset="0"/>
            </a:endParaRPr>
          </a:p>
          <a:p>
            <a:pPr marL="0" indent="0" algn="ctr">
              <a:buNone/>
            </a:pPr>
            <a:r>
              <a:rPr lang="ru-RU" dirty="0" smtClean="0">
                <a:latin typeface="Liberation Serif" panose="02020603050405020304" pitchFamily="18" charset="0"/>
              </a:rPr>
              <a:t>В рамках выстраивания комплексной профилактической работы в образовательном учреждении СПТ позволяет обосновывать </a:t>
            </a:r>
            <a:r>
              <a:rPr lang="ru-RU" dirty="0">
                <a:latin typeface="Liberation Serif" panose="02020603050405020304" pitchFamily="18" charset="0"/>
              </a:rPr>
              <a:t>те или иные проводимые </a:t>
            </a:r>
            <a:r>
              <a:rPr lang="ru-RU" dirty="0" smtClean="0">
                <a:latin typeface="Liberation Serif" panose="02020603050405020304" pitchFamily="18" charset="0"/>
              </a:rPr>
              <a:t>мероприятия. </a:t>
            </a:r>
            <a:r>
              <a:rPr lang="ru-RU" dirty="0">
                <a:latin typeface="Liberation Serif" panose="02020603050405020304" pitchFamily="18" charset="0"/>
              </a:rPr>
              <a:t>Это инструмент одновременно и диагностики степени актуального </a:t>
            </a:r>
            <a:r>
              <a:rPr lang="ru-RU" dirty="0" smtClean="0">
                <a:latin typeface="Liberation Serif" panose="02020603050405020304" pitchFamily="18" charset="0"/>
              </a:rPr>
              <a:t>состояния обучающихся </a:t>
            </a:r>
            <a:r>
              <a:rPr lang="ru-RU" dirty="0">
                <a:latin typeface="Liberation Serif" panose="02020603050405020304" pitchFamily="18" charset="0"/>
              </a:rPr>
              <a:t>и диагностики результатов уже проведённой ранее профилактической </a:t>
            </a:r>
            <a:r>
              <a:rPr lang="ru-RU" dirty="0" smtClean="0">
                <a:latin typeface="Liberation Serif" panose="02020603050405020304" pitchFamily="18" charset="0"/>
              </a:rPr>
              <a:t>работы.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17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Заголовок 14"/>
          <p:cNvSpPr>
            <a:spLocks noGrp="1"/>
          </p:cNvSpPr>
          <p:nvPr>
            <p:ph type="title"/>
          </p:nvPr>
        </p:nvSpPr>
        <p:spPr>
          <a:xfrm>
            <a:off x="2133600" y="369085"/>
            <a:ext cx="10972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Министерство образования  и молодежной политики </a:t>
            </a:r>
            <a:b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Свердловской области</a:t>
            </a: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Государственное бюджетное учреждение Свердловской области </a:t>
            </a: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«Центр психолого-педагогической, медицинской и социальной помощи «Ладо»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271763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90625" y="1989948"/>
            <a:ext cx="9744075" cy="255347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b="1" dirty="0" smtClean="0">
                <a:latin typeface="Liberation Serif" panose="02020603050405020304" pitchFamily="18" charset="0"/>
              </a:rPr>
              <a:t>Проведение социально-психологического тестирования </a:t>
            </a:r>
            <a:r>
              <a:rPr lang="ru-RU" sz="4400" b="1" smtClean="0">
                <a:latin typeface="Liberation Serif" panose="02020603050405020304" pitchFamily="18" charset="0"/>
              </a:rPr>
              <a:t>в 2020/2021 </a:t>
            </a:r>
            <a:r>
              <a:rPr lang="ru-RU" sz="4400" b="1" dirty="0" smtClean="0">
                <a:latin typeface="Liberation Serif" panose="02020603050405020304" pitchFamily="18" charset="0"/>
              </a:rPr>
              <a:t>учебном году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9B0651-EE4F-4900-A07F-96A6BFA9D0F0}" type="slidenum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14"/>
          <p:cNvSpPr>
            <a:spLocks noGrp="1"/>
          </p:cNvSpPr>
          <p:nvPr>
            <p:ph type="title"/>
          </p:nvPr>
        </p:nvSpPr>
        <p:spPr>
          <a:xfrm>
            <a:off x="2133600" y="369085"/>
            <a:ext cx="10972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Министерство образования  и молодежной политики </a:t>
            </a:r>
            <a:b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Свердловской области</a:t>
            </a: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Государственное бюджетное учреждение Свердловской области </a:t>
            </a: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«Центр психолого-педагогической, медицинской и социальной помощи «Ладо»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265012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>
                <a:latin typeface="Liberation Serif" panose="02020603050405020304" pitchFamily="18" charset="0"/>
              </a:rPr>
              <a:t/>
            </a:r>
            <a:br>
              <a:rPr lang="ru-RU" sz="3100" b="1" dirty="0">
                <a:latin typeface="Liberation Serif" panose="02020603050405020304" pitchFamily="18" charset="0"/>
              </a:rPr>
            </a:br>
            <a:r>
              <a:rPr lang="ru-RU" sz="2700" b="1" dirty="0">
                <a:latin typeface="Liberation Serif" panose="02020603050405020304" pitchFamily="18" charset="0"/>
              </a:rPr>
              <a:t>Этапы организации и проведения </a:t>
            </a:r>
            <a:br>
              <a:rPr lang="ru-RU" sz="2700" b="1" dirty="0">
                <a:latin typeface="Liberation Serif" panose="02020603050405020304" pitchFamily="18" charset="0"/>
              </a:rPr>
            </a:br>
            <a:r>
              <a:rPr lang="ru-RU" sz="2700" b="1" dirty="0">
                <a:latin typeface="Liberation Serif" panose="02020603050405020304" pitchFamily="18" charset="0"/>
              </a:rPr>
              <a:t>социально-психологического тестирования </a:t>
            </a:r>
            <a:br>
              <a:rPr lang="ru-RU" sz="2700" b="1" dirty="0">
                <a:latin typeface="Liberation Serif" panose="02020603050405020304" pitchFamily="18" charset="0"/>
              </a:rPr>
            </a:br>
            <a:r>
              <a:rPr lang="ru-RU" sz="2700" b="1" dirty="0">
                <a:latin typeface="Liberation Serif" panose="02020603050405020304" pitchFamily="18" charset="0"/>
              </a:rPr>
              <a:t>по единой методике</a:t>
            </a:r>
            <a:r>
              <a:rPr lang="ru-RU" sz="2700" dirty="0"/>
              <a:t/>
            </a:r>
            <a:br>
              <a:rPr lang="ru-RU" sz="2700" dirty="0"/>
            </a:br>
            <a:r>
              <a:rPr lang="ru-RU" sz="2700" dirty="0"/>
              <a:t> </a:t>
            </a:r>
            <a:br>
              <a:rPr lang="ru-RU" sz="2700" dirty="0"/>
            </a:br>
            <a:endParaRPr lang="ru-RU" sz="27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03614" y="1600201"/>
            <a:ext cx="9678785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dirty="0">
                <a:latin typeface="Liberation Serif" panose="02020603050405020304" pitchFamily="18" charset="0"/>
              </a:rPr>
              <a:t>1. Информационно – аналитический</a:t>
            </a:r>
          </a:p>
          <a:p>
            <a:pPr marL="0" indent="0">
              <a:buNone/>
            </a:pPr>
            <a:r>
              <a:rPr lang="ru-RU" sz="3600" dirty="0">
                <a:latin typeface="Liberation Serif" panose="02020603050405020304" pitchFamily="18" charset="0"/>
              </a:rPr>
              <a:t>2. Информационно – мотивационный</a:t>
            </a:r>
          </a:p>
          <a:p>
            <a:pPr marL="0" indent="0">
              <a:buNone/>
            </a:pPr>
            <a:r>
              <a:rPr lang="ru-RU" sz="3600" dirty="0">
                <a:latin typeface="Liberation Serif" panose="02020603050405020304" pitchFamily="18" charset="0"/>
              </a:rPr>
              <a:t>3. Основной</a:t>
            </a:r>
          </a:p>
          <a:p>
            <a:pPr marL="0" indent="0">
              <a:buNone/>
            </a:pPr>
            <a:r>
              <a:rPr lang="ru-RU" sz="3600" dirty="0">
                <a:latin typeface="Liberation Serif" panose="02020603050405020304" pitchFamily="18" charset="0"/>
              </a:rPr>
              <a:t>4. Отчетный</a:t>
            </a:r>
          </a:p>
          <a:p>
            <a:pPr marL="0" indent="0">
              <a:buNone/>
            </a:pPr>
            <a:r>
              <a:rPr lang="ru-RU" sz="3600" dirty="0">
                <a:latin typeface="Liberation Serif" panose="02020603050405020304" pitchFamily="18" charset="0"/>
              </a:rPr>
              <a:t>5. Организационно – профилактический </a:t>
            </a:r>
            <a:r>
              <a:rPr lang="ru-RU" sz="3600" b="1" dirty="0">
                <a:latin typeface="Liberation Serif" panose="02020603050405020304" pitchFamily="18" charset="0"/>
              </a:rPr>
              <a:t/>
            </a:r>
            <a:br>
              <a:rPr lang="ru-RU" sz="3600" b="1" dirty="0">
                <a:latin typeface="Liberation Serif" panose="02020603050405020304" pitchFamily="18" charset="0"/>
              </a:rPr>
            </a:br>
            <a:endParaRPr lang="ru-RU" sz="3600" dirty="0">
              <a:latin typeface="Liberation Serif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9B0651-EE4F-4900-A07F-96A6BFA9D0F0}" type="slidenum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8156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1534644"/>
              </p:ext>
            </p:extLst>
          </p:nvPr>
        </p:nvGraphicFramePr>
        <p:xfrm>
          <a:off x="609600" y="2018717"/>
          <a:ext cx="10972800" cy="4388678"/>
        </p:xfrm>
        <a:graphic>
          <a:graphicData uri="http://schemas.openxmlformats.org/drawingml/2006/table">
            <a:tbl>
              <a:tblPr firstRow="1" bandRow="1"/>
              <a:tblGrid>
                <a:gridCol w="2743200">
                  <a:extLst>
                    <a:ext uri="{9D8B030D-6E8A-4147-A177-3AD203B41FA5}">
                      <a16:colId xmlns:a16="http://schemas.microsoft.com/office/drawing/2014/main" xmlns="" val="2051215913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xmlns="" val="145029998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xmlns="" val="1832663568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xmlns="" val="341018005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 smtClean="0">
                          <a:solidFill>
                            <a:srgbClr val="FFFFFF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Западный</a:t>
                      </a:r>
                      <a:r>
                        <a:rPr lang="ru-RU" sz="2000" b="1" kern="1200" dirty="0" smtClean="0">
                          <a:solidFill>
                            <a:srgbClr val="FFFFFF"/>
                          </a:solidFill>
                          <a:effectLst/>
                          <a:latin typeface="Lucida Bright" panose="020406020505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ru-RU" sz="2000" b="1" kern="1200" dirty="0">
                          <a:solidFill>
                            <a:srgbClr val="FFFFFF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УО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 smtClean="0">
                          <a:solidFill>
                            <a:srgbClr val="FFFFFF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Северный</a:t>
                      </a:r>
                      <a:r>
                        <a:rPr lang="ru-RU" sz="2000" b="1" kern="1200" dirty="0" smtClean="0">
                          <a:solidFill>
                            <a:srgbClr val="FFFFFF"/>
                          </a:solidFill>
                          <a:effectLst/>
                          <a:latin typeface="Lucida Bright" panose="020406020505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ru-RU" sz="2000" b="1" kern="1200" dirty="0">
                          <a:solidFill>
                            <a:srgbClr val="FFFFFF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УО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 smtClean="0">
                          <a:solidFill>
                            <a:srgbClr val="FFFFFF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г. Екатеринбург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43601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Количество</a:t>
                      </a:r>
                      <a:r>
                        <a:rPr lang="ru-RU" sz="1800" kern="1200" dirty="0">
                          <a:solidFill>
                            <a:srgbClr val="000000"/>
                          </a:solidFill>
                          <a:effectLst/>
                          <a:latin typeface="Lucida Bright" panose="020406020505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ru-RU" sz="1800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муниципальных</a:t>
                      </a:r>
                      <a:r>
                        <a:rPr lang="ru-RU" sz="1800" kern="1200" dirty="0">
                          <a:solidFill>
                            <a:srgbClr val="000000"/>
                          </a:solidFill>
                          <a:effectLst/>
                          <a:latin typeface="Lucida Bright" panose="020406020505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ru-RU" sz="1800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образований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2400" b="1" dirty="0" smtClean="0">
                          <a:effectLst/>
                          <a:latin typeface="Bookman Old Style" panose="020506040505050202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2400" b="1" dirty="0">
                        <a:effectLst/>
                        <a:latin typeface="Bookman Old Style" panose="020506040505050202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2400" b="1" dirty="0" smtClean="0">
                          <a:effectLst/>
                          <a:latin typeface="Bookman Old Style" panose="020506040505050202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2400" b="1" dirty="0">
                        <a:effectLst/>
                        <a:latin typeface="Bookman Old Style" panose="020506040505050202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2400" b="1" dirty="0" smtClean="0">
                          <a:effectLst/>
                          <a:latin typeface="Bookman Old Style" panose="02050604050505020204" pitchFamily="18" charset="0"/>
                          <a:cs typeface="Times New Roman" panose="02020603050405020304" pitchFamily="18" charset="0"/>
                        </a:rPr>
                        <a:t>7 </a:t>
                      </a:r>
                      <a:r>
                        <a:rPr lang="ru-RU" sz="2000" b="0" dirty="0" smtClean="0">
                          <a:effectLst/>
                          <a:latin typeface="Bookman Old Style" panose="02050604050505020204" pitchFamily="18" charset="0"/>
                          <a:cs typeface="Times New Roman" panose="02020603050405020304" pitchFamily="18" charset="0"/>
                        </a:rPr>
                        <a:t>(внутригородские районы)</a:t>
                      </a:r>
                      <a:endParaRPr lang="ru-RU" sz="2000" b="0" dirty="0">
                        <a:effectLst/>
                        <a:latin typeface="Bookman Old Style" panose="020506040505050202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84044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Количество</a:t>
                      </a:r>
                      <a:r>
                        <a:rPr lang="ru-RU" sz="1800" kern="1200" dirty="0">
                          <a:solidFill>
                            <a:srgbClr val="000000"/>
                          </a:solidFill>
                          <a:effectLst/>
                          <a:latin typeface="Lucida Bright" panose="020406020505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ru-RU" sz="1800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муниципальных</a:t>
                      </a:r>
                      <a:r>
                        <a:rPr lang="ru-RU" sz="1800" kern="1200" dirty="0">
                          <a:solidFill>
                            <a:srgbClr val="000000"/>
                          </a:solidFill>
                          <a:effectLst/>
                          <a:latin typeface="Lucida Bright" panose="020406020505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ru-RU" sz="1800" kern="1200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учреждений проводящих</a:t>
                      </a:r>
                      <a:r>
                        <a:rPr lang="ru-RU" sz="1800" kern="1200" baseline="0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 СПТ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2400" b="1" dirty="0" smtClean="0">
                          <a:effectLst/>
                          <a:latin typeface="Bookman Old Style" panose="02050604050505020204" pitchFamily="18" charset="0"/>
                          <a:cs typeface="Times New Roman" panose="02020603050405020304" pitchFamily="18" charset="0"/>
                        </a:rPr>
                        <a:t>153</a:t>
                      </a:r>
                      <a:endParaRPr lang="ru-RU" sz="2400" b="1" dirty="0">
                        <a:effectLst/>
                        <a:latin typeface="Bookman Old Style" panose="020506040505050202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2400" b="1" dirty="0" smtClean="0">
                          <a:effectLst/>
                          <a:latin typeface="Bookman Old Style" panose="02050604050505020204" pitchFamily="18" charset="0"/>
                          <a:cs typeface="Times New Roman" panose="02020603050405020304" pitchFamily="18" charset="0"/>
                        </a:rPr>
                        <a:t>121</a:t>
                      </a:r>
                      <a:endParaRPr lang="ru-RU" sz="2400" b="1" dirty="0">
                        <a:effectLst/>
                        <a:latin typeface="Bookman Old Style" panose="020506040505050202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2400" b="1" dirty="0" smtClean="0">
                          <a:effectLst/>
                          <a:latin typeface="Bookman Old Style" panose="02050604050505020204" pitchFamily="18" charset="0"/>
                          <a:cs typeface="Times New Roman" panose="02020603050405020304" pitchFamily="18" charset="0"/>
                        </a:rPr>
                        <a:t>158</a:t>
                      </a:r>
                      <a:endParaRPr lang="ru-RU" sz="2400" b="1" dirty="0">
                        <a:effectLst/>
                        <a:latin typeface="Bookman Old Style" panose="020506040505050202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377330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Численность</a:t>
                      </a:r>
                      <a:r>
                        <a:rPr lang="ru-RU" sz="1800" kern="1200" dirty="0">
                          <a:solidFill>
                            <a:srgbClr val="000000"/>
                          </a:solidFill>
                          <a:effectLst/>
                          <a:latin typeface="Lucida Bright" panose="020406020505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ru-RU" sz="1800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педагогов</a:t>
                      </a:r>
                      <a:r>
                        <a:rPr lang="ru-RU" sz="1800" kern="1200" dirty="0">
                          <a:solidFill>
                            <a:srgbClr val="000000"/>
                          </a:solidFill>
                          <a:effectLst/>
                          <a:latin typeface="Lucida Bright" panose="020406020505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</a:t>
                      </a:r>
                      <a:r>
                        <a:rPr lang="ru-RU" sz="1800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психологов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2400" b="1" dirty="0" smtClean="0">
                          <a:effectLst/>
                          <a:latin typeface="Bookman Old Style" panose="02050604050505020204" pitchFamily="18" charset="0"/>
                          <a:cs typeface="Times New Roman" panose="02020603050405020304" pitchFamily="18" charset="0"/>
                        </a:rPr>
                        <a:t>86</a:t>
                      </a:r>
                      <a:endParaRPr lang="ru-RU" sz="2400" b="1" dirty="0">
                        <a:effectLst/>
                        <a:latin typeface="Bookman Old Style" panose="020506040505050202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2400" b="1" dirty="0" smtClean="0">
                          <a:effectLst/>
                          <a:latin typeface="Bookman Old Style" panose="02050604050505020204" pitchFamily="18" charset="0"/>
                          <a:cs typeface="Times New Roman" panose="02020603050405020304" pitchFamily="18" charset="0"/>
                        </a:rPr>
                        <a:t>83</a:t>
                      </a:r>
                      <a:endParaRPr lang="ru-RU" sz="2400" b="1" dirty="0">
                        <a:effectLst/>
                        <a:latin typeface="Bookman Old Style" panose="020506040505050202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2400" b="1" dirty="0" smtClean="0">
                          <a:effectLst/>
                          <a:latin typeface="Bookman Old Style" panose="02050604050505020204" pitchFamily="18" charset="0"/>
                          <a:cs typeface="Times New Roman" panose="02020603050405020304" pitchFamily="18" charset="0"/>
                        </a:rPr>
                        <a:t>155</a:t>
                      </a:r>
                      <a:endParaRPr lang="ru-RU" sz="2400" b="1" dirty="0">
                        <a:effectLst/>
                        <a:latin typeface="Bookman Old Style" panose="020506040505050202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098437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Общее</a:t>
                      </a:r>
                      <a:r>
                        <a:rPr lang="ru-RU" sz="1800" kern="1200" dirty="0">
                          <a:solidFill>
                            <a:srgbClr val="000000"/>
                          </a:solidFill>
                          <a:effectLst/>
                          <a:latin typeface="Lucida Bright" panose="020406020505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ru-RU" sz="1800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количество</a:t>
                      </a:r>
                      <a:r>
                        <a:rPr lang="ru-RU" sz="1800" kern="1200" dirty="0">
                          <a:solidFill>
                            <a:srgbClr val="000000"/>
                          </a:solidFill>
                          <a:effectLst/>
                          <a:latin typeface="Lucida Bright" panose="020406020505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ru-RU" sz="1800" kern="1200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обучающихся, подлежащих СПТ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2400" b="1" dirty="0" smtClean="0">
                          <a:effectLst/>
                          <a:latin typeface="Bookman Old Style" panose="02050604050505020204" pitchFamily="18" charset="0"/>
                          <a:cs typeface="Times New Roman" panose="02020603050405020304" pitchFamily="18" charset="0"/>
                        </a:rPr>
                        <a:t>21719</a:t>
                      </a:r>
                      <a:endParaRPr lang="ru-RU" sz="2400" b="1" dirty="0">
                        <a:effectLst/>
                        <a:latin typeface="Bookman Old Style" panose="020506040505050202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2400" b="1" dirty="0" smtClean="0">
                          <a:effectLst/>
                          <a:latin typeface="Bookman Old Style" panose="02050604050505020204" pitchFamily="18" charset="0"/>
                          <a:cs typeface="Times New Roman" panose="02020603050405020304" pitchFamily="18" charset="0"/>
                        </a:rPr>
                        <a:t>18936</a:t>
                      </a:r>
                      <a:endParaRPr lang="ru-RU" sz="2400" b="1" dirty="0">
                        <a:effectLst/>
                        <a:latin typeface="Bookman Old Style" panose="020506040505050202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2400" b="1" dirty="0" smtClean="0">
                          <a:effectLst/>
                          <a:latin typeface="Bookman Old Style" panose="02050604050505020204" pitchFamily="18" charset="0"/>
                          <a:cs typeface="Times New Roman" panose="02020603050405020304" pitchFamily="18" charset="0"/>
                        </a:rPr>
                        <a:t>53282</a:t>
                      </a:r>
                      <a:endParaRPr lang="ru-RU" sz="2400" b="1" dirty="0">
                        <a:effectLst/>
                        <a:latin typeface="Bookman Old Style" panose="020506040505050202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08353636"/>
                  </a:ext>
                </a:extLst>
              </a:tr>
            </a:tbl>
          </a:graphicData>
        </a:graphic>
      </p:graphicFrame>
      <p:sp>
        <p:nvSpPr>
          <p:cNvPr id="9" name="Заголовок 14"/>
          <p:cNvSpPr>
            <a:spLocks noGrp="1"/>
          </p:cNvSpPr>
          <p:nvPr>
            <p:ph type="title"/>
          </p:nvPr>
        </p:nvSpPr>
        <p:spPr>
          <a:xfrm>
            <a:off x="2085975" y="369084"/>
            <a:ext cx="949642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Министерство образования  и молодежной политики </a:t>
            </a:r>
            <a:b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Свердловской области</a:t>
            </a: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Государственное бюджетное учреждение Свердловской области </a:t>
            </a: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«Центр психолого-педагогической, медицинской и социальной помощи «Ладо»</a:t>
            </a:r>
            <a:endParaRPr lang="ru-RU" sz="1400" dirty="0"/>
          </a:p>
        </p:txBody>
      </p:sp>
      <p:sp>
        <p:nvSpPr>
          <p:cNvPr id="6" name="Заголовок 14"/>
          <p:cNvSpPr txBox="1">
            <a:spLocks/>
          </p:cNvSpPr>
          <p:nvPr/>
        </p:nvSpPr>
        <p:spPr>
          <a:xfrm>
            <a:off x="1347787" y="1440122"/>
            <a:ext cx="9496425" cy="46166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kern="1400" dirty="0" smtClean="0">
                <a:latin typeface="Liberation Serif" panose="02020603050405020304" pitchFamily="18" charset="0"/>
                <a:cs typeface="Times New Roman" panose="02020603050405020304" pitchFamily="18" charset="0"/>
              </a:rPr>
              <a:t>Итоги СПТ за 2019/2020 учебный год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38641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latin typeface="Liberation Serif" panose="02020603050405020304" pitchFamily="18" charset="0"/>
              </a:rPr>
              <a:t>Приказы по ЕМ СПТ </a:t>
            </a:r>
            <a:br>
              <a:rPr lang="ru-RU" sz="2800" b="1" dirty="0">
                <a:latin typeface="Liberation Serif" panose="02020603050405020304" pitchFamily="18" charset="0"/>
              </a:rPr>
            </a:br>
            <a:r>
              <a:rPr lang="ru-RU" sz="2800" b="1" dirty="0">
                <a:latin typeface="Liberation Serif" panose="02020603050405020304" pitchFamily="18" charset="0"/>
              </a:rPr>
              <a:t>в 2020/2021 учебном году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81200" y="1417638"/>
            <a:ext cx="8229600" cy="544036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>
                <a:latin typeface="Liberation Serif" panose="02020603050405020304" pitchFamily="18" charset="0"/>
              </a:rPr>
              <a:t>Приказ Министерства образования и молодежной политики Свердловской области № 134-И от 16.06.2020 г. </a:t>
            </a:r>
          </a:p>
          <a:p>
            <a:pPr marL="0" indent="0">
              <a:buNone/>
            </a:pPr>
            <a:r>
              <a:rPr lang="ru-RU" sz="2000" dirty="0">
                <a:latin typeface="Liberation Serif" panose="02020603050405020304" pitchFamily="18" charset="0"/>
              </a:rPr>
              <a:t>Приказ Министерства Просвещения РФ № 59 от 20 февраля 2020 года </a:t>
            </a:r>
          </a:p>
          <a:p>
            <a:pPr marL="0" indent="0">
              <a:buNone/>
            </a:pPr>
            <a:r>
              <a:rPr lang="ru-RU" sz="2000" dirty="0">
                <a:latin typeface="Liberation Serif" panose="02020603050405020304" pitchFamily="18" charset="0"/>
              </a:rPr>
              <a:t>Приказ Министерства Просвещения РФ № 239 от 20 февраля 2020 года </a:t>
            </a:r>
          </a:p>
          <a:p>
            <a:pPr marL="0" indent="0" algn="ctr">
              <a:buNone/>
            </a:pPr>
            <a:r>
              <a:rPr lang="en-US" sz="2800" dirty="0">
                <a:latin typeface="Liberation Serif" panose="02020603050405020304" pitchFamily="18" charset="0"/>
                <a:hlinkClick r:id="rId2"/>
              </a:rPr>
              <a:t>http://centerlado.ru/biblioteka_3/socialno-psihologicheskoe-testirovanie-obuchayuschihsya-oo/socialno-psihologicheskoe-testirovanie-obuchayuschihsya-oo-v--1/</a:t>
            </a:r>
            <a:endParaRPr lang="ru-RU" sz="2800" dirty="0">
              <a:latin typeface="Liberation Serif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20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05449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9601200" cy="1143000"/>
          </a:xfrm>
        </p:spPr>
        <p:txBody>
          <a:bodyPr>
            <a:normAutofit/>
          </a:bodyPr>
          <a:lstStyle/>
          <a:p>
            <a:r>
              <a:rPr lang="ru-RU" sz="3200" b="1" dirty="0">
                <a:latin typeface="Liberation Serif" panose="02020603050405020304" pitchFamily="18" charset="0"/>
              </a:rPr>
              <a:t>Порядок действий образовательных организаций при проведении </a:t>
            </a:r>
            <a:r>
              <a:rPr lang="ru-RU" sz="3200" b="1" dirty="0" smtClean="0">
                <a:latin typeface="Liberation Serif" panose="02020603050405020304" pitchFamily="18" charset="0"/>
              </a:rPr>
              <a:t>СПТ в 2020/2021 учебном году </a:t>
            </a:r>
            <a:endParaRPr lang="ru-RU" sz="3200" b="1" dirty="0">
              <a:latin typeface="Liberation Serif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04874" y="1417638"/>
            <a:ext cx="10448925" cy="55911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200" dirty="0">
                <a:latin typeface="Liberation Serif" panose="02020603050405020304" pitchFamily="18" charset="0"/>
              </a:rPr>
              <a:t>1. С </a:t>
            </a:r>
            <a:r>
              <a:rPr lang="ru-RU" sz="2200" b="1" dirty="0">
                <a:latin typeface="Liberation Serif" panose="02020603050405020304" pitchFamily="18" charset="0"/>
              </a:rPr>
              <a:t>1 сентября по 15 сентября </a:t>
            </a:r>
            <a:r>
              <a:rPr lang="ru-RU" sz="2200" dirty="0">
                <a:latin typeface="Liberation Serif" panose="02020603050405020304" pitchFamily="18" charset="0"/>
              </a:rPr>
              <a:t>проводится информационно-разъяснительная работа с родителями и мотивационная </a:t>
            </a:r>
            <a:r>
              <a:rPr lang="ru-RU" sz="2200" dirty="0" smtClean="0">
                <a:latin typeface="Liberation Serif" panose="02020603050405020304" pitchFamily="18" charset="0"/>
              </a:rPr>
              <a:t>кампания с обучающимися </a:t>
            </a:r>
            <a:r>
              <a:rPr lang="ru-RU" sz="2200" dirty="0">
                <a:latin typeface="Liberation Serif" panose="02020603050405020304" pitchFamily="18" charset="0"/>
              </a:rPr>
              <a:t>с целью </a:t>
            </a:r>
            <a:r>
              <a:rPr lang="ru-RU" sz="2200" dirty="0" smtClean="0">
                <a:latin typeface="Liberation Serif" panose="02020603050405020304" pitchFamily="18" charset="0"/>
              </a:rPr>
              <a:t>повышения </a:t>
            </a:r>
            <a:r>
              <a:rPr lang="ru-RU" sz="2200" dirty="0">
                <a:latin typeface="Liberation Serif" panose="02020603050405020304" pitchFamily="18" charset="0"/>
              </a:rPr>
              <a:t>активности обучающихся и </a:t>
            </a:r>
            <a:r>
              <a:rPr lang="ru-RU" sz="2200" dirty="0" smtClean="0">
                <a:latin typeface="Liberation Serif" panose="02020603050405020304" pitchFamily="18" charset="0"/>
              </a:rPr>
              <a:t>снижения </a:t>
            </a:r>
            <a:r>
              <a:rPr lang="ru-RU" sz="2200" dirty="0">
                <a:latin typeface="Liberation Serif" panose="02020603050405020304" pitchFamily="18" charset="0"/>
              </a:rPr>
              <a:t>количества отказов от СПТ и ПМО. </a:t>
            </a:r>
          </a:p>
          <a:p>
            <a:pPr marL="0" indent="0">
              <a:buNone/>
            </a:pPr>
            <a:r>
              <a:rPr lang="ru-RU" sz="2200" dirty="0">
                <a:latin typeface="Liberation Serif" panose="02020603050405020304" pitchFamily="18" charset="0"/>
              </a:rPr>
              <a:t>2. </a:t>
            </a:r>
            <a:r>
              <a:rPr lang="ru-RU" sz="2200" b="1" dirty="0">
                <a:latin typeface="Liberation Serif" panose="02020603050405020304" pitchFamily="18" charset="0"/>
              </a:rPr>
              <a:t>с 15 по 30 октября </a:t>
            </a:r>
            <a:r>
              <a:rPr lang="ru-RU" sz="2200" dirty="0">
                <a:latin typeface="Liberation Serif" panose="02020603050405020304" pitchFamily="18" charset="0"/>
              </a:rPr>
              <a:t>– организация </a:t>
            </a:r>
            <a:r>
              <a:rPr lang="ru-RU" sz="2200" dirty="0" smtClean="0">
                <a:latin typeface="Liberation Serif" panose="02020603050405020304" pitchFamily="18" charset="0"/>
              </a:rPr>
              <a:t>и проведение СПТ</a:t>
            </a:r>
            <a:r>
              <a:rPr lang="ru-RU" sz="2200" dirty="0">
                <a:latin typeface="Liberation Serif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ru-RU" sz="2200" dirty="0" smtClean="0">
                <a:latin typeface="Liberation Serif" panose="02020603050405020304" pitchFamily="18" charset="0"/>
              </a:rPr>
              <a:t>3. </a:t>
            </a:r>
            <a:r>
              <a:rPr lang="ru-RU" sz="2200" b="1" dirty="0" smtClean="0">
                <a:latin typeface="Liberation Serif" panose="02020603050405020304" pitchFamily="18" charset="0"/>
              </a:rPr>
              <a:t>До 3 ноября </a:t>
            </a:r>
            <a:r>
              <a:rPr lang="ru-RU" sz="2200" dirty="0" smtClean="0">
                <a:latin typeface="Liberation Serif" panose="02020603050405020304" pitchFamily="18" charset="0"/>
              </a:rPr>
              <a:t>– по итогам тестирования направляется акт передачи </a:t>
            </a:r>
            <a:r>
              <a:rPr lang="ru-RU" sz="2200" dirty="0">
                <a:latin typeface="Liberation Serif" panose="02020603050405020304" pitchFamily="18" charset="0"/>
              </a:rPr>
              <a:t>результатов </a:t>
            </a:r>
            <a:r>
              <a:rPr lang="ru-RU" sz="2200" dirty="0" smtClean="0">
                <a:latin typeface="Liberation Serif" panose="02020603050405020304" pitchFamily="18" charset="0"/>
              </a:rPr>
              <a:t>в орган </a:t>
            </a:r>
            <a:r>
              <a:rPr lang="ru-RU" sz="2200" dirty="0">
                <a:latin typeface="Liberation Serif" panose="02020603050405020304" pitchFamily="18" charset="0"/>
              </a:rPr>
              <a:t>местного самоуправления, осуществляющего управление в сфере </a:t>
            </a:r>
            <a:r>
              <a:rPr lang="ru-RU" sz="2200" dirty="0" smtClean="0">
                <a:latin typeface="Liberation Serif" panose="02020603050405020304" pitchFamily="18" charset="0"/>
              </a:rPr>
              <a:t>образования.</a:t>
            </a:r>
          </a:p>
          <a:p>
            <a:pPr marL="0" indent="0">
              <a:buNone/>
            </a:pPr>
            <a:r>
              <a:rPr lang="ru-RU" sz="2200" dirty="0" smtClean="0">
                <a:latin typeface="Liberation Serif" panose="02020603050405020304" pitchFamily="18" charset="0"/>
              </a:rPr>
              <a:t>4. </a:t>
            </a:r>
            <a:r>
              <a:rPr lang="ru-RU" sz="2200" b="1" dirty="0" smtClean="0">
                <a:latin typeface="Liberation Serif" panose="02020603050405020304" pitchFamily="18" charset="0"/>
              </a:rPr>
              <a:t>До 6 ноября </a:t>
            </a:r>
            <a:r>
              <a:rPr lang="ru-RU" sz="2200" dirty="0" smtClean="0">
                <a:latin typeface="Liberation Serif" panose="02020603050405020304" pitchFamily="18" charset="0"/>
              </a:rPr>
              <a:t>орган </a:t>
            </a:r>
            <a:r>
              <a:rPr lang="ru-RU" sz="2200" dirty="0">
                <a:latin typeface="Liberation Serif" panose="02020603050405020304" pitchFamily="18" charset="0"/>
              </a:rPr>
              <a:t>местного самоуправления, </a:t>
            </a:r>
            <a:r>
              <a:rPr lang="ru-RU" sz="2200" dirty="0" smtClean="0">
                <a:latin typeface="Liberation Serif" panose="02020603050405020304" pitchFamily="18" charset="0"/>
              </a:rPr>
              <a:t>осуществляющий </a:t>
            </a:r>
            <a:r>
              <a:rPr lang="ru-RU" sz="2200" dirty="0">
                <a:latin typeface="Liberation Serif" panose="02020603050405020304" pitchFamily="18" charset="0"/>
              </a:rPr>
              <a:t>управление в сфере </a:t>
            </a:r>
            <a:r>
              <a:rPr lang="ru-RU" sz="2200" dirty="0" smtClean="0">
                <a:latin typeface="Liberation Serif" panose="02020603050405020304" pitchFamily="18" charset="0"/>
              </a:rPr>
              <a:t>образования направляет акт передачи тестирования по итогам СПТ в своём муниципальном образовании РОИВ (Региональному оператору исполнительной власти) – в ГБУ СО «ЦППМСП «Ладо».</a:t>
            </a:r>
          </a:p>
          <a:p>
            <a:pPr marL="0" indent="0">
              <a:buNone/>
            </a:pPr>
            <a:r>
              <a:rPr lang="ru-RU" sz="2200" dirty="0">
                <a:latin typeface="Liberation Serif" panose="02020603050405020304" pitchFamily="18" charset="0"/>
              </a:rPr>
              <a:t>5</a:t>
            </a:r>
            <a:r>
              <a:rPr lang="ru-RU" sz="2200" dirty="0" smtClean="0">
                <a:latin typeface="Liberation Serif" panose="02020603050405020304" pitchFamily="18" charset="0"/>
              </a:rPr>
              <a:t>. </a:t>
            </a:r>
            <a:r>
              <a:rPr lang="ru-RU" sz="2200" b="1" dirty="0" smtClean="0">
                <a:latin typeface="Liberation Serif" panose="02020603050405020304" pitchFamily="18" charset="0"/>
              </a:rPr>
              <a:t>Ноябрь, декабрь </a:t>
            </a:r>
            <a:r>
              <a:rPr lang="ru-RU" sz="2200" dirty="0" smtClean="0">
                <a:latin typeface="Liberation Serif" panose="02020603050405020304" pitchFamily="18" charset="0"/>
              </a:rPr>
              <a:t>- проводится анализ полученных результатов. </a:t>
            </a:r>
          </a:p>
          <a:p>
            <a:pPr marL="0" indent="0">
              <a:buNone/>
            </a:pPr>
            <a:r>
              <a:rPr lang="ru-RU" sz="2200" dirty="0">
                <a:latin typeface="Liberation Serif" panose="02020603050405020304" pitchFamily="18" charset="0"/>
              </a:rPr>
              <a:t>6</a:t>
            </a:r>
            <a:r>
              <a:rPr lang="ru-RU" sz="2200" dirty="0" smtClean="0">
                <a:latin typeface="Liberation Serif" panose="02020603050405020304" pitchFamily="18" charset="0"/>
              </a:rPr>
              <a:t>. </a:t>
            </a:r>
            <a:r>
              <a:rPr lang="ru-RU" sz="2200" b="1" dirty="0">
                <a:latin typeface="Liberation Serif" panose="02020603050405020304" pitchFamily="18" charset="0"/>
              </a:rPr>
              <a:t>Январь, </a:t>
            </a:r>
            <a:r>
              <a:rPr lang="ru-RU" sz="2200" b="1" dirty="0" smtClean="0">
                <a:latin typeface="Liberation Serif" panose="02020603050405020304" pitchFamily="18" charset="0"/>
              </a:rPr>
              <a:t>май </a:t>
            </a:r>
            <a:r>
              <a:rPr lang="ru-RU" sz="2200" dirty="0" smtClean="0">
                <a:latin typeface="Liberation Serif" panose="02020603050405020304" pitchFamily="18" charset="0"/>
              </a:rPr>
              <a:t>– образовательные организации </a:t>
            </a:r>
            <a:r>
              <a:rPr lang="ru-RU" sz="2200" dirty="0">
                <a:latin typeface="Liberation Serif" panose="02020603050405020304" pitchFamily="18" charset="0"/>
              </a:rPr>
              <a:t>оказывают содействие в организации профилактических медицинских осмотров обучающихся, а также по результатам СПТ корректируют и реализуют планы профилактической </a:t>
            </a:r>
            <a:r>
              <a:rPr lang="ru-RU" sz="2200" dirty="0" smtClean="0">
                <a:latin typeface="Liberation Serif" panose="02020603050405020304" pitchFamily="18" charset="0"/>
              </a:rPr>
              <a:t>работы. </a:t>
            </a:r>
            <a:endParaRPr lang="ru-RU" sz="2200" dirty="0">
              <a:latin typeface="Liberation Serif" panose="02020603050405020304" pitchFamily="18" charset="0"/>
            </a:endParaRPr>
          </a:p>
          <a:p>
            <a:pPr lvl="0"/>
            <a:endParaRPr lang="ru-RU" sz="2200" dirty="0"/>
          </a:p>
          <a:p>
            <a:endParaRPr lang="ru-RU" sz="2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9B0651-EE4F-4900-A07F-96A6BFA9D0F0}" type="slidenum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9988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b="1" dirty="0">
                <a:latin typeface="Liberation Serif" panose="02020603050405020304" pitchFamily="18" charset="0"/>
              </a:rPr>
              <a:t>  </a:t>
            </a:r>
            <a:br>
              <a:rPr lang="ru-RU" sz="2700" b="1" dirty="0">
                <a:latin typeface="Liberation Serif" panose="02020603050405020304" pitchFamily="18" charset="0"/>
              </a:rPr>
            </a:br>
            <a:r>
              <a:rPr lang="ru-RU" sz="2200" b="1" dirty="0">
                <a:latin typeface="Liberation Serif" panose="02020603050405020304" pitchFamily="18" charset="0"/>
              </a:rPr>
              <a:t>Нормативно-правовое обеспечение проведения </a:t>
            </a:r>
            <a:br>
              <a:rPr lang="ru-RU" sz="2200" b="1" dirty="0">
                <a:latin typeface="Liberation Serif" panose="02020603050405020304" pitchFamily="18" charset="0"/>
              </a:rPr>
            </a:br>
            <a:r>
              <a:rPr lang="ru-RU" sz="2200" b="1" dirty="0">
                <a:latin typeface="Liberation Serif" panose="02020603050405020304" pitchFamily="18" charset="0"/>
              </a:rPr>
              <a:t>социально-психологического тестирования обучающихся образовательных организаций по единой методике</a:t>
            </a:r>
            <a:r>
              <a:rPr lang="ru-RU" sz="2200" dirty="0">
                <a:latin typeface="Liberation Serif" panose="02020603050405020304" pitchFamily="18" charset="0"/>
              </a:rPr>
              <a:t/>
            </a:r>
            <a:br>
              <a:rPr lang="ru-RU" sz="2200" dirty="0">
                <a:latin typeface="Liberation Serif" panose="02020603050405020304" pitchFamily="18" charset="0"/>
              </a:rPr>
            </a:br>
            <a:r>
              <a:rPr lang="ru-RU" sz="2200" b="1" dirty="0"/>
              <a:t> </a:t>
            </a:r>
            <a:r>
              <a:rPr lang="ru-RU" sz="2200" dirty="0"/>
              <a:t/>
            </a:r>
            <a:br>
              <a:rPr lang="ru-RU" sz="2200" dirty="0"/>
            </a:br>
            <a:endParaRPr lang="ru-RU" sz="2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smtClean="0">
                <a:latin typeface="Liberation Serif" panose="02020603050405020304" pitchFamily="18" charset="0"/>
              </a:rPr>
              <a:t>Ссылка на методические рекомендации</a:t>
            </a:r>
          </a:p>
          <a:p>
            <a:pPr marL="0" indent="0" algn="ctr">
              <a:buNone/>
            </a:pPr>
            <a:endParaRPr lang="ru-RU" b="1" dirty="0" smtClean="0">
              <a:latin typeface="Liberation Serif" panose="02020603050405020304" pitchFamily="18" charset="0"/>
            </a:endParaRPr>
          </a:p>
          <a:p>
            <a:pPr marL="0" indent="0" algn="ctr">
              <a:buNone/>
            </a:pPr>
            <a:r>
              <a:rPr lang="en-US" u="sng" dirty="0">
                <a:solidFill>
                  <a:srgbClr val="0000FF"/>
                </a:solidFill>
                <a:latin typeface="Liberation Serif" panose="02020603050405020304" pitchFamily="18" charset="0"/>
              </a:rPr>
              <a:t>http://centerlado.ru/uploadedFiles/files/spt/2020-2021/motivachiya/Metodicheskie_rekomendatsii_po_organizatsii_i_provedeniyu_SPT_2020-2021_2-e_izd.doc</a:t>
            </a:r>
            <a:endParaRPr lang="ru-RU" u="sng" dirty="0">
              <a:solidFill>
                <a:srgbClr val="0000FF"/>
              </a:solidFill>
              <a:latin typeface="Liberation Serif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22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98215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>
                <a:latin typeface="Liberation Serif" panose="02020603050405020304" pitchFamily="18" charset="0"/>
              </a:rPr>
              <a:t>Методические рекомендации по </a:t>
            </a:r>
            <a:r>
              <a:rPr lang="ru-RU" sz="2000" dirty="0">
                <a:latin typeface="Liberation Serif" panose="02020603050405020304" pitchFamily="18" charset="0"/>
              </a:rPr>
              <a:t/>
            </a:r>
            <a:br>
              <a:rPr lang="ru-RU" sz="2000" dirty="0">
                <a:latin typeface="Liberation Serif" panose="02020603050405020304" pitchFamily="18" charset="0"/>
              </a:rPr>
            </a:br>
            <a:r>
              <a:rPr lang="ru-RU" sz="2000" b="1" dirty="0">
                <a:latin typeface="Liberation Serif" panose="02020603050405020304" pitchFamily="18" charset="0"/>
              </a:rPr>
              <a:t>мотивационной кампании с участниками </a:t>
            </a:r>
            <a:br>
              <a:rPr lang="ru-RU" sz="2000" b="1" dirty="0">
                <a:latin typeface="Liberation Serif" panose="02020603050405020304" pitchFamily="18" charset="0"/>
              </a:rPr>
            </a:br>
            <a:r>
              <a:rPr lang="ru-RU" sz="2000" b="1" dirty="0">
                <a:latin typeface="Liberation Serif" panose="02020603050405020304" pitchFamily="18" charset="0"/>
              </a:rPr>
              <a:t>образовательного процесса</a:t>
            </a:r>
            <a:endParaRPr lang="ru-RU" sz="2000" dirty="0">
              <a:latin typeface="Liberation Serif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5058294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b="1" dirty="0" smtClean="0">
                <a:latin typeface="Liberation Serif" panose="02020603050405020304" pitchFamily="18" charset="0"/>
              </a:rPr>
              <a:t>Ссылка на методические рекомендации по информационно-мотивационной кампании</a:t>
            </a:r>
          </a:p>
          <a:p>
            <a:pPr marL="0" indent="0" algn="ctr">
              <a:buNone/>
            </a:pPr>
            <a:r>
              <a:rPr lang="en-US" u="sng" dirty="0">
                <a:solidFill>
                  <a:srgbClr val="0000FF"/>
                </a:solidFill>
                <a:latin typeface="Liberation Serif" panose="02020603050405020304" pitchFamily="18" charset="0"/>
              </a:rPr>
              <a:t>http://centerlado.ru/uploadedFiles/files/spt/2020-2021/motivachiya/Metod.rekomendatsii_po_motivatsionnoy_kampanii_SPT_1.pdf</a:t>
            </a:r>
            <a:endParaRPr lang="ru-RU" u="sng" dirty="0" smtClean="0">
              <a:solidFill>
                <a:srgbClr val="0000FF"/>
              </a:solidFill>
              <a:latin typeface="Liberation Serif" panose="02020603050405020304" pitchFamily="18" charset="0"/>
            </a:endParaRPr>
          </a:p>
          <a:p>
            <a:pPr marL="0" indent="0" algn="ctr">
              <a:buNone/>
            </a:pPr>
            <a:r>
              <a:rPr lang="ru-RU" b="1" dirty="0" smtClean="0">
                <a:latin typeface="Liberation Serif" panose="02020603050405020304" pitchFamily="18" charset="0"/>
              </a:rPr>
              <a:t>Ссылка на ролик по мотивационной кампании</a:t>
            </a:r>
          </a:p>
          <a:p>
            <a:pPr marL="0" indent="0" algn="ctr">
              <a:buNone/>
            </a:pPr>
            <a:r>
              <a:rPr lang="en-US" u="sng" dirty="0">
                <a:solidFill>
                  <a:srgbClr val="0000FF"/>
                </a:solidFill>
                <a:latin typeface="Liberation Serif" panose="02020603050405020304" pitchFamily="18" charset="0"/>
              </a:rPr>
              <a:t>https://cloud.mail.ru/stock/aMnsf17jUDhJBYzFR5HiJNHU</a:t>
            </a:r>
            <a:endParaRPr lang="ru-RU" u="sng" dirty="0" smtClean="0">
              <a:solidFill>
                <a:srgbClr val="0000FF"/>
              </a:solidFill>
              <a:latin typeface="Liberation Serif" panose="02020603050405020304" pitchFamily="18" charset="0"/>
            </a:endParaRPr>
          </a:p>
          <a:p>
            <a:pPr marL="0" indent="0" algn="ctr">
              <a:buNone/>
            </a:pPr>
            <a:r>
              <a:rPr lang="ru-RU" b="1" dirty="0" smtClean="0">
                <a:latin typeface="Liberation Serif" panose="02020603050405020304" pitchFamily="18" charset="0"/>
              </a:rPr>
              <a:t>Презентация к ролику по мотивационной кампании</a:t>
            </a:r>
          </a:p>
          <a:p>
            <a:pPr marL="0" indent="0" algn="ctr">
              <a:buNone/>
            </a:pPr>
            <a:r>
              <a:rPr lang="en-US" u="sng" dirty="0">
                <a:solidFill>
                  <a:srgbClr val="0000FF"/>
                </a:solidFill>
                <a:latin typeface="Liberation Serif" panose="02020603050405020304" pitchFamily="18" charset="0"/>
              </a:rPr>
              <a:t>http://centerlado.ru/uploadedFiles/files/spt/2020-2021/motivachiya/Motivatsionnaya_rabota_prezentatsiya.pptx</a:t>
            </a:r>
            <a:endParaRPr lang="ru-RU" u="sng" dirty="0">
              <a:solidFill>
                <a:srgbClr val="0000FF"/>
              </a:solidFill>
              <a:latin typeface="Liberation Serif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23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41496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1379913" y="1641765"/>
            <a:ext cx="9451572" cy="4525963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b="1" dirty="0" smtClean="0">
                <a:latin typeface="Liberation Serif" panose="02020603050405020304" pitchFamily="18" charset="0"/>
              </a:rPr>
              <a:t>Ссылка на руководство </a:t>
            </a:r>
            <a:r>
              <a:rPr lang="ru-RU" sz="3200" b="1" dirty="0">
                <a:latin typeface="Liberation Serif" panose="02020603050405020304" pitchFamily="18" charset="0"/>
              </a:rPr>
              <a:t>пользователя </a:t>
            </a:r>
            <a:br>
              <a:rPr lang="ru-RU" sz="3200" b="1" dirty="0">
                <a:latin typeface="Liberation Serif" panose="02020603050405020304" pitchFamily="18" charset="0"/>
              </a:rPr>
            </a:br>
            <a:r>
              <a:rPr lang="ru-RU" sz="3200" b="1" dirty="0">
                <a:latin typeface="Liberation Serif" panose="02020603050405020304" pitchFamily="18" charset="0"/>
              </a:rPr>
              <a:t>по работе с личным </a:t>
            </a:r>
            <a:r>
              <a:rPr lang="ru-RU" sz="3200" b="1" dirty="0" smtClean="0">
                <a:latin typeface="Liberation Serif" panose="02020603050405020304" pitchFamily="18" charset="0"/>
              </a:rPr>
              <a:t>кабинетом</a:t>
            </a:r>
          </a:p>
          <a:p>
            <a:pPr marL="0" indent="0" algn="ctr">
              <a:buNone/>
            </a:pPr>
            <a:endParaRPr lang="ru-RU" b="1" dirty="0" smtClean="0">
              <a:latin typeface="Liberation Serif" panose="02020603050405020304" pitchFamily="18" charset="0"/>
            </a:endParaRPr>
          </a:p>
          <a:p>
            <a:pPr marL="0" indent="0" algn="ctr">
              <a:buNone/>
            </a:pPr>
            <a:r>
              <a:rPr lang="en-US" u="sng" dirty="0">
                <a:solidFill>
                  <a:srgbClr val="0000FF"/>
                </a:solidFill>
                <a:latin typeface="Liberation Serif" panose="02020603050405020304"/>
              </a:rPr>
              <a:t>http://centerlado.ru/uploadedFiles/files/spt/2020-2021/motivachiya/Rukovodstvo_polzovatelya_dlya_raboty_v_sisteme_testirovaniya.pdf</a:t>
            </a:r>
            <a:endParaRPr lang="ru-RU" u="sng" dirty="0">
              <a:solidFill>
                <a:srgbClr val="0000FF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24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Заголовок 14"/>
          <p:cNvSpPr>
            <a:spLocks noGrp="1"/>
          </p:cNvSpPr>
          <p:nvPr>
            <p:ph type="title"/>
          </p:nvPr>
        </p:nvSpPr>
        <p:spPr>
          <a:xfrm>
            <a:off x="2133600" y="369085"/>
            <a:ext cx="10972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Министерство образования  и молодежной политики </a:t>
            </a:r>
            <a:b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Свердловской области</a:t>
            </a: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Государственное бюджетное учреждение Свердловской области </a:t>
            </a: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«Центр психолого-педагогической, медицинской и социальной помощи «Ладо»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037937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828800" y="304800"/>
            <a:ext cx="8839200" cy="1589088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ru-RU" altLang="ru-RU" sz="2600" b="1" dirty="0">
                <a:solidFill>
                  <a:prstClr val="black"/>
                </a:solidFill>
                <a:latin typeface="Liberation Serif" panose="02020603050405020304" pitchFamily="18" charset="0"/>
                <a:cs typeface="Arial" pitchFamily="34" charset="0"/>
              </a:rPr>
              <a:t>ГБУ СО Центр психолого-педагогической, </a:t>
            </a:r>
            <a:endParaRPr lang="en-US" altLang="ru-RU" sz="2600" b="1" dirty="0">
              <a:solidFill>
                <a:prstClr val="black"/>
              </a:solidFill>
              <a:latin typeface="Liberation Serif" panose="02020603050405020304" pitchFamily="18" charset="0"/>
              <a:cs typeface="Arial" pitchFamily="34" charset="0"/>
            </a:endParaRPr>
          </a:p>
          <a:p>
            <a:pPr algn="ctr">
              <a:defRPr/>
            </a:pPr>
            <a:r>
              <a:rPr lang="ru-RU" altLang="ru-RU" sz="2600" b="1" dirty="0">
                <a:solidFill>
                  <a:prstClr val="black"/>
                </a:solidFill>
                <a:latin typeface="Liberation Serif" panose="02020603050405020304" pitchFamily="18" charset="0"/>
                <a:cs typeface="Arial" pitchFamily="34" charset="0"/>
              </a:rPr>
              <a:t>медицинской и социальной помощи «Ладо»</a:t>
            </a:r>
            <a:endParaRPr lang="en-US" altLang="ru-RU" sz="2600" b="1" dirty="0">
              <a:solidFill>
                <a:prstClr val="black"/>
              </a:solidFill>
              <a:latin typeface="Liberation Serif" panose="02020603050405020304" pitchFamily="18" charset="0"/>
            </a:endParaRPr>
          </a:p>
        </p:txBody>
      </p:sp>
      <p:sp>
        <p:nvSpPr>
          <p:cNvPr id="4" name="Content Placeholder 5"/>
          <p:cNvSpPr txBox="1">
            <a:spLocks/>
          </p:cNvSpPr>
          <p:nvPr/>
        </p:nvSpPr>
        <p:spPr>
          <a:xfrm>
            <a:off x="5447928" y="1556793"/>
            <a:ext cx="4807024" cy="4525963"/>
          </a:xfrm>
          <a:prstGeom prst="rect">
            <a:avLst/>
          </a:prstGeom>
        </p:spPr>
        <p:txBody>
          <a:bodyPr/>
          <a:lstStyle/>
          <a:p>
            <a:pPr marL="342900" indent="-341313">
              <a:lnSpc>
                <a:spcPct val="80000"/>
              </a:lnSpc>
              <a:spcBef>
                <a:spcPts val="10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US" altLang="ru-RU" sz="900" b="1" dirty="0">
                <a:solidFill>
                  <a:prstClr val="black"/>
                </a:solidFill>
                <a:latin typeface="Calibri"/>
              </a:rPr>
              <a:t> </a:t>
            </a:r>
            <a:endParaRPr lang="en-US" altLang="ru-RU" sz="900" b="1" dirty="0">
              <a:solidFill>
                <a:srgbClr val="000099"/>
              </a:solidFill>
              <a:latin typeface="Corbel" pitchFamily="34" charset="0"/>
            </a:endParaRPr>
          </a:p>
          <a:p>
            <a:pPr marL="342900" indent="-341313">
              <a:lnSpc>
                <a:spcPct val="80000"/>
              </a:lnSpc>
              <a:spcBef>
                <a:spcPts val="10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US" altLang="ru-RU" sz="1300" dirty="0">
                <a:solidFill>
                  <a:srgbClr val="000099"/>
                </a:solidFill>
                <a:latin typeface="Calibri"/>
                <a:cs typeface="Arial" pitchFamily="34" charset="0"/>
              </a:rPr>
              <a:t> </a:t>
            </a:r>
            <a:endParaRPr lang="ru-RU" sz="2000" b="1" dirty="0">
              <a:solidFill>
                <a:srgbClr val="0070C0"/>
              </a:solidFill>
              <a:latin typeface="Calibri"/>
            </a:endParaRPr>
          </a:p>
          <a:p>
            <a:pPr>
              <a:defRPr/>
            </a:pPr>
            <a:endParaRPr lang="ru-RU" sz="2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991545" y="1556793"/>
            <a:ext cx="813690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2550" indent="-82550" algn="ctr"/>
            <a:r>
              <a:rPr lang="ru-RU" sz="2400" b="1" dirty="0">
                <a:solidFill>
                  <a:prstClr val="black"/>
                </a:solidFill>
                <a:latin typeface="Liberation Serif" panose="02020603050405020304" pitchFamily="18" charset="0"/>
                <a:cs typeface="Times New Roman" pitchFamily="18" charset="0"/>
              </a:rPr>
              <a:t>ГБУ СО «ЦППМСП «Ладо»</a:t>
            </a:r>
          </a:p>
          <a:p>
            <a:pPr marL="82550" indent="-82550" algn="ctr"/>
            <a:r>
              <a:rPr lang="ru-RU" sz="2400" b="1" dirty="0">
                <a:solidFill>
                  <a:prstClr val="black"/>
                </a:solidFill>
                <a:latin typeface="Liberation Serif" panose="02020603050405020304" pitchFamily="18" charset="0"/>
                <a:cs typeface="Times New Roman" pitchFamily="18" charset="0"/>
              </a:rPr>
              <a:t> Вы можете обратиться</a:t>
            </a:r>
          </a:p>
          <a:p>
            <a:pPr marL="82550" indent="-82550" algn="ctr"/>
            <a:r>
              <a:rPr lang="ru-RU" sz="2400" b="1" dirty="0">
                <a:solidFill>
                  <a:prstClr val="black"/>
                </a:solidFill>
                <a:latin typeface="Liberation Serif" panose="02020603050405020304" pitchFamily="18" charset="0"/>
                <a:cs typeface="Times New Roman" pitchFamily="18" charset="0"/>
              </a:rPr>
              <a:t>по адресу - г. Екатеринбург </a:t>
            </a:r>
          </a:p>
          <a:p>
            <a:pPr marL="82550" indent="-82550" algn="ctr"/>
            <a:r>
              <a:rPr lang="ru-RU" sz="2400" b="1" dirty="0">
                <a:solidFill>
                  <a:prstClr val="black"/>
                </a:solidFill>
                <a:latin typeface="Liberation Serif" panose="02020603050405020304" pitchFamily="18" charset="0"/>
                <a:cs typeface="Times New Roman" pitchFamily="18" charset="0"/>
              </a:rPr>
              <a:t>ул. Машиностроителей, 8</a:t>
            </a:r>
          </a:p>
          <a:p>
            <a:pPr marL="82550" indent="-82550" algn="ctr"/>
            <a:r>
              <a:rPr lang="ru-RU" sz="2400" b="1" dirty="0">
                <a:solidFill>
                  <a:prstClr val="black"/>
                </a:solidFill>
                <a:latin typeface="Liberation Serif" panose="02020603050405020304" pitchFamily="18" charset="0"/>
                <a:cs typeface="Times New Roman" pitchFamily="18" charset="0"/>
              </a:rPr>
              <a:t>Телефон:</a:t>
            </a:r>
          </a:p>
          <a:p>
            <a:pPr marL="82550" indent="-82550" algn="ctr"/>
            <a:r>
              <a:rPr lang="ru-RU" sz="2400" b="1" dirty="0">
                <a:solidFill>
                  <a:prstClr val="black"/>
                </a:solidFill>
                <a:latin typeface="Liberation Serif" panose="02020603050405020304" pitchFamily="18" charset="0"/>
                <a:cs typeface="Times New Roman" pitchFamily="18" charset="0"/>
              </a:rPr>
              <a:t>8 (343) 338-77-48</a:t>
            </a:r>
          </a:p>
          <a:p>
            <a:pPr marL="82550" indent="-82550" algn="ctr"/>
            <a:r>
              <a:rPr lang="ru-RU" sz="2400" b="1" dirty="0">
                <a:solidFill>
                  <a:prstClr val="black"/>
                </a:solidFill>
                <a:latin typeface="Liberation Serif" panose="02020603050405020304" pitchFamily="18" charset="0"/>
                <a:cs typeface="Times New Roman" pitchFamily="18" charset="0"/>
              </a:rPr>
              <a:t>8 (922) 100-58-82</a:t>
            </a:r>
          </a:p>
          <a:p>
            <a:pPr marL="82550" indent="-82550" algn="ctr"/>
            <a:r>
              <a:rPr lang="ru-RU" sz="2400" b="1" dirty="0">
                <a:solidFill>
                  <a:prstClr val="black"/>
                </a:solidFill>
                <a:latin typeface="Liberation Serif" panose="02020603050405020304" pitchFamily="18" charset="0"/>
                <a:cs typeface="Times New Roman" pitchFamily="18" charset="0"/>
              </a:rPr>
              <a:t>8 (904) 169-65-90</a:t>
            </a:r>
          </a:p>
          <a:p>
            <a:pPr marL="82550" indent="-82550" algn="ctr"/>
            <a:r>
              <a:rPr lang="ru-RU" sz="2400" b="1" dirty="0">
                <a:solidFill>
                  <a:prstClr val="black"/>
                </a:solidFill>
                <a:latin typeface="Liberation Serif" panose="02020603050405020304" pitchFamily="18" charset="0"/>
                <a:cs typeface="Times New Roman" pitchFamily="18" charset="0"/>
              </a:rPr>
              <a:t>Электронный адрес:  </a:t>
            </a:r>
          </a:p>
          <a:p>
            <a:pPr marL="82550" indent="-82550" algn="ctr"/>
            <a:r>
              <a:rPr lang="en-US" sz="2400" b="1" dirty="0">
                <a:solidFill>
                  <a:prstClr val="black"/>
                </a:solidFill>
                <a:latin typeface="Liberation Serif" panose="02020603050405020304" pitchFamily="18" charset="0"/>
                <a:cs typeface="Times New Roman" pitchFamily="18" charset="0"/>
              </a:rPr>
              <a:t>lado-monitoring@mail.ru</a:t>
            </a:r>
            <a:endParaRPr lang="ru-RU" sz="2400" b="1" dirty="0">
              <a:solidFill>
                <a:prstClr val="black"/>
              </a:solidFill>
              <a:latin typeface="Liberation Serif" panose="02020603050405020304" pitchFamily="18" charset="0"/>
              <a:cs typeface="Times New Roman" pitchFamily="18" charset="0"/>
            </a:endParaRPr>
          </a:p>
          <a:p>
            <a:pPr marL="82550" indent="-82550" algn="ctr"/>
            <a:r>
              <a:rPr lang="ru-RU" sz="2400" b="1" dirty="0">
                <a:solidFill>
                  <a:prstClr val="black"/>
                </a:solidFill>
                <a:latin typeface="Liberation Serif" panose="02020603050405020304" pitchFamily="18" charset="0"/>
                <a:cs typeface="Times New Roman" pitchFamily="18" charset="0"/>
              </a:rPr>
              <a:t>Информация на сайте:   </a:t>
            </a:r>
          </a:p>
          <a:p>
            <a:pPr marL="82550" indent="-82550" algn="ctr"/>
            <a:r>
              <a:rPr lang="ru-RU" sz="2400" b="1" dirty="0">
                <a:solidFill>
                  <a:prstClr val="black"/>
                </a:solidFill>
                <a:latin typeface="Liberation Serif" panose="02020603050405020304" pitchFamily="18" charset="0"/>
                <a:cs typeface="Times New Roman" pitchFamily="18" charset="0"/>
              </a:rPr>
              <a:t>http://centerlado.ru/</a:t>
            </a:r>
          </a:p>
        </p:txBody>
      </p:sp>
    </p:spTree>
    <p:extLst>
      <p:ext uri="{BB962C8B-B14F-4D97-AF65-F5344CB8AC3E}">
        <p14:creationId xmlns:p14="http://schemas.microsoft.com/office/powerpoint/2010/main" val="2991427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9B0651-EE4F-4900-A07F-96A6BFA9D0F0}" type="slidenum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8365594"/>
              </p:ext>
            </p:extLst>
          </p:nvPr>
        </p:nvGraphicFramePr>
        <p:xfrm>
          <a:off x="1930400" y="1762126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Заголовок 14"/>
          <p:cNvSpPr>
            <a:spLocks noGrp="1"/>
          </p:cNvSpPr>
          <p:nvPr>
            <p:ph type="title"/>
          </p:nvPr>
        </p:nvSpPr>
        <p:spPr>
          <a:xfrm>
            <a:off x="2133600" y="369085"/>
            <a:ext cx="10972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Министерство образования  и молодежной политики </a:t>
            </a:r>
            <a:b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Свердловской области</a:t>
            </a: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Государственное бюджетное учреждение Свердловской области </a:t>
            </a: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«Центр психолого-педагогической, медицинской и социальной помощи «Ладо»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969197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4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4408067"/>
              </p:ext>
            </p:extLst>
          </p:nvPr>
        </p:nvGraphicFramePr>
        <p:xfrm>
          <a:off x="1981200" y="1600201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Заголовок 14"/>
          <p:cNvSpPr>
            <a:spLocks noGrp="1"/>
          </p:cNvSpPr>
          <p:nvPr>
            <p:ph type="title"/>
          </p:nvPr>
        </p:nvSpPr>
        <p:spPr>
          <a:xfrm>
            <a:off x="2133600" y="369085"/>
            <a:ext cx="10972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Министерство образования  и молодежной политики </a:t>
            </a:r>
            <a:b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Свердловской области</a:t>
            </a: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Государственное бюджетное учреждение Свердловской области </a:t>
            </a: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«Центр психолого-педагогической, медицинской и социальной помощи «Ладо»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762499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Заголовок 14"/>
          <p:cNvSpPr>
            <a:spLocks noGrp="1"/>
          </p:cNvSpPr>
          <p:nvPr>
            <p:ph type="title"/>
          </p:nvPr>
        </p:nvSpPr>
        <p:spPr>
          <a:xfrm>
            <a:off x="2133600" y="369085"/>
            <a:ext cx="10972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Министерство образования  и молодежной политики </a:t>
            </a:r>
            <a:b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Свердловской области</a:t>
            </a: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Государственное бюджетное учреждение Свердловской области </a:t>
            </a: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«Центр психолого-педагогической, медицинской и социальной помощи «Ладо»</a:t>
            </a:r>
            <a:endParaRPr lang="ru-RU" sz="1400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16562"/>
              </p:ext>
            </p:extLst>
          </p:nvPr>
        </p:nvGraphicFramePr>
        <p:xfrm>
          <a:off x="1981200" y="1600201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41057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6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Заголовок 14"/>
          <p:cNvSpPr>
            <a:spLocks noGrp="1"/>
          </p:cNvSpPr>
          <p:nvPr>
            <p:ph type="title"/>
          </p:nvPr>
        </p:nvSpPr>
        <p:spPr>
          <a:xfrm>
            <a:off x="2133600" y="369085"/>
            <a:ext cx="10972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Министерство образования  и молодежной политики </a:t>
            </a:r>
            <a:b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Свердловской области</a:t>
            </a: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Государственное бюджетное учреждение Свердловской области </a:t>
            </a: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«Центр психолого-педагогической, медицинской и социальной помощи «Ладо»</a:t>
            </a:r>
            <a:endParaRPr lang="ru-RU" sz="1400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8089023"/>
              </p:ext>
            </p:extLst>
          </p:nvPr>
        </p:nvGraphicFramePr>
        <p:xfrm>
          <a:off x="2276474" y="1714500"/>
          <a:ext cx="8212013" cy="44354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8023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2" y="260649"/>
            <a:ext cx="8229600" cy="1292089"/>
          </a:xfrm>
        </p:spPr>
        <p:txBody>
          <a:bodyPr>
            <a:noAutofit/>
          </a:bodyPr>
          <a:lstStyle/>
          <a:p>
            <a:r>
              <a:rPr lang="ru-RU" sz="1800" b="1" dirty="0">
                <a:latin typeface="Liberation Serif" panose="02020603050405020304" pitchFamily="18" charset="0"/>
              </a:rPr>
              <a:t>Рейтинг муниципальных образований </a:t>
            </a:r>
            <a:br>
              <a:rPr lang="ru-RU" sz="1800" b="1" dirty="0">
                <a:latin typeface="Liberation Serif" panose="02020603050405020304" pitchFamily="18" charset="0"/>
              </a:rPr>
            </a:br>
            <a:r>
              <a:rPr lang="ru-RU" sz="1800" b="1" dirty="0">
                <a:latin typeface="Liberation Serif" panose="02020603050405020304" pitchFamily="18" charset="0"/>
              </a:rPr>
              <a:t>Западного управленческого округа Свердловской области </a:t>
            </a:r>
            <a:br>
              <a:rPr lang="ru-RU" sz="1800" b="1" dirty="0">
                <a:latin typeface="Liberation Serif" panose="02020603050405020304" pitchFamily="18" charset="0"/>
              </a:rPr>
            </a:br>
            <a:r>
              <a:rPr lang="ru-RU" sz="1800" b="1" dirty="0">
                <a:latin typeface="Liberation Serif" panose="02020603050405020304" pitchFamily="18" charset="0"/>
              </a:rPr>
              <a:t>по количеству респондентов, принявших участие в </a:t>
            </a:r>
            <a:br>
              <a:rPr lang="ru-RU" sz="1800" b="1" dirty="0">
                <a:latin typeface="Liberation Serif" panose="02020603050405020304" pitchFamily="18" charset="0"/>
              </a:rPr>
            </a:br>
            <a:r>
              <a:rPr lang="ru-RU" sz="1800" b="1" dirty="0">
                <a:latin typeface="Liberation Serif" panose="02020603050405020304" pitchFamily="18" charset="0"/>
              </a:rPr>
              <a:t>социально-психологическом тестировании в  2019-2020 учебном году</a:t>
            </a:r>
            <a:r>
              <a:rPr lang="ru-RU" sz="1800" dirty="0">
                <a:latin typeface="Liberation Serif" panose="02020603050405020304" pitchFamily="18" charset="0"/>
              </a:rPr>
              <a:t/>
            </a:r>
            <a:br>
              <a:rPr lang="ru-RU" sz="1800" dirty="0">
                <a:latin typeface="Liberation Serif" panose="02020603050405020304" pitchFamily="18" charset="0"/>
              </a:rPr>
            </a:br>
            <a:endParaRPr lang="ru-RU" sz="1800" dirty="0">
              <a:latin typeface="Liberation Serif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7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4153994"/>
              </p:ext>
            </p:extLst>
          </p:nvPr>
        </p:nvGraphicFramePr>
        <p:xfrm>
          <a:off x="1981202" y="1531142"/>
          <a:ext cx="8229598" cy="535232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018454">
                  <a:extLst>
                    <a:ext uri="{9D8B030D-6E8A-4147-A177-3AD203B41FA5}">
                      <a16:colId xmlns:a16="http://schemas.microsoft.com/office/drawing/2014/main" xmlns="" val="1793057416"/>
                    </a:ext>
                  </a:extLst>
                </a:gridCol>
                <a:gridCol w="3618676">
                  <a:extLst>
                    <a:ext uri="{9D8B030D-6E8A-4147-A177-3AD203B41FA5}">
                      <a16:colId xmlns:a16="http://schemas.microsoft.com/office/drawing/2014/main" xmlns="" val="1447833488"/>
                    </a:ext>
                  </a:extLst>
                </a:gridCol>
                <a:gridCol w="269756">
                  <a:extLst>
                    <a:ext uri="{9D8B030D-6E8A-4147-A177-3AD203B41FA5}">
                      <a16:colId xmlns:a16="http://schemas.microsoft.com/office/drawing/2014/main" xmlns="" val="1684121871"/>
                    </a:ext>
                  </a:extLst>
                </a:gridCol>
                <a:gridCol w="3161098">
                  <a:extLst>
                    <a:ext uri="{9D8B030D-6E8A-4147-A177-3AD203B41FA5}">
                      <a16:colId xmlns:a16="http://schemas.microsoft.com/office/drawing/2014/main" xmlns="" val="3101042264"/>
                    </a:ext>
                  </a:extLst>
                </a:gridCol>
                <a:gridCol w="161614">
                  <a:extLst>
                    <a:ext uri="{9D8B030D-6E8A-4147-A177-3AD203B41FA5}">
                      <a16:colId xmlns:a16="http://schemas.microsoft.com/office/drawing/2014/main" xmlns="" val="3972271709"/>
                    </a:ext>
                  </a:extLst>
                </a:gridCol>
              </a:tblGrid>
              <a:tr h="601715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№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Муниципальный округ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Кол-во участников тестирования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 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26054922"/>
                  </a:ext>
                </a:extLst>
              </a:tr>
              <a:tr h="28803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1000" marR="610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% от кол-ва лиц, подлежащих тестированию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430219513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1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Бисертский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 ГО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100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490632074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2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ГО Верхняя Пышма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99,3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24803512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3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Шалинский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 ГО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98,3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862923055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4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ГО Ревда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96,6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007908374"/>
                  </a:ext>
                </a:extLst>
              </a:tr>
              <a:tr h="3481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5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МО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Красноуфимский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 округ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96,2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836632555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6</a:t>
                      </a:r>
                      <a:endParaRPr lang="ru-RU" sz="180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ГО Среднеуральск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95,3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551495224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7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Ачитский ГО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93,9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651722006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8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Артинский ГО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93,6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528779759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9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ГО Красноуфимск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92,5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401008655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10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ГО Дегтярск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92,4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739820763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11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Полевской ГО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91,6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770498200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12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Нижнесергинский район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90,1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13883234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13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ГО  Староуткинск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89,9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246532556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14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ГО Первоуральск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87,8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3654958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14961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2" y="260649"/>
            <a:ext cx="8229600" cy="1292089"/>
          </a:xfrm>
        </p:spPr>
        <p:txBody>
          <a:bodyPr>
            <a:noAutofit/>
          </a:bodyPr>
          <a:lstStyle/>
          <a:p>
            <a:r>
              <a:rPr lang="ru-RU" sz="1800" b="1" dirty="0">
                <a:latin typeface="Liberation Serif" panose="02020603050405020304" pitchFamily="18" charset="0"/>
              </a:rPr>
              <a:t>Рейтинг муниципальных образований </a:t>
            </a:r>
            <a:br>
              <a:rPr lang="ru-RU" sz="1800" b="1" dirty="0">
                <a:latin typeface="Liberation Serif" panose="02020603050405020304" pitchFamily="18" charset="0"/>
              </a:rPr>
            </a:br>
            <a:r>
              <a:rPr lang="ru-RU" sz="1800" b="1" dirty="0">
                <a:latin typeface="Liberation Serif" panose="02020603050405020304" pitchFamily="18" charset="0"/>
              </a:rPr>
              <a:t>Северного управленческого округа Свердловской области </a:t>
            </a:r>
            <a:br>
              <a:rPr lang="ru-RU" sz="1800" b="1" dirty="0">
                <a:latin typeface="Liberation Serif" panose="02020603050405020304" pitchFamily="18" charset="0"/>
              </a:rPr>
            </a:br>
            <a:r>
              <a:rPr lang="ru-RU" sz="1800" b="1" dirty="0">
                <a:latin typeface="Liberation Serif" panose="02020603050405020304" pitchFamily="18" charset="0"/>
              </a:rPr>
              <a:t>по количеству респондентов, принявших участие в </a:t>
            </a:r>
            <a:br>
              <a:rPr lang="ru-RU" sz="1800" b="1" dirty="0">
                <a:latin typeface="Liberation Serif" panose="02020603050405020304" pitchFamily="18" charset="0"/>
              </a:rPr>
            </a:br>
            <a:r>
              <a:rPr lang="ru-RU" sz="1800" b="1" dirty="0">
                <a:latin typeface="Liberation Serif" panose="02020603050405020304" pitchFamily="18" charset="0"/>
              </a:rPr>
              <a:t>социально-психологическом тестировании в  2019-2020 учебном году</a:t>
            </a:r>
            <a:r>
              <a:rPr lang="ru-RU" sz="1800" dirty="0">
                <a:latin typeface="Liberation Serif" panose="02020603050405020304" pitchFamily="18" charset="0"/>
              </a:rPr>
              <a:t/>
            </a:r>
            <a:br>
              <a:rPr lang="ru-RU" sz="1800" dirty="0">
                <a:latin typeface="Liberation Serif" panose="02020603050405020304" pitchFamily="18" charset="0"/>
              </a:rPr>
            </a:br>
            <a:endParaRPr lang="ru-RU" sz="1800" dirty="0">
              <a:latin typeface="Liberation Serif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8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6482907"/>
              </p:ext>
            </p:extLst>
          </p:nvPr>
        </p:nvGraphicFramePr>
        <p:xfrm>
          <a:off x="1981203" y="1612551"/>
          <a:ext cx="8435277" cy="495751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119786">
                  <a:extLst>
                    <a:ext uri="{9D8B030D-6E8A-4147-A177-3AD203B41FA5}">
                      <a16:colId xmlns:a16="http://schemas.microsoft.com/office/drawing/2014/main" xmlns="" val="3710834980"/>
                    </a:ext>
                  </a:extLst>
                </a:gridCol>
                <a:gridCol w="3673917">
                  <a:extLst>
                    <a:ext uri="{9D8B030D-6E8A-4147-A177-3AD203B41FA5}">
                      <a16:colId xmlns:a16="http://schemas.microsoft.com/office/drawing/2014/main" xmlns="" val="1111777873"/>
                    </a:ext>
                  </a:extLst>
                </a:gridCol>
                <a:gridCol w="274561">
                  <a:extLst>
                    <a:ext uri="{9D8B030D-6E8A-4147-A177-3AD203B41FA5}">
                      <a16:colId xmlns:a16="http://schemas.microsoft.com/office/drawing/2014/main" xmlns="" val="3522288065"/>
                    </a:ext>
                  </a:extLst>
                </a:gridCol>
                <a:gridCol w="3208282">
                  <a:extLst>
                    <a:ext uri="{9D8B030D-6E8A-4147-A177-3AD203B41FA5}">
                      <a16:colId xmlns:a16="http://schemas.microsoft.com/office/drawing/2014/main" xmlns="" val="1017096340"/>
                    </a:ext>
                  </a:extLst>
                </a:gridCol>
                <a:gridCol w="158731">
                  <a:extLst>
                    <a:ext uri="{9D8B030D-6E8A-4147-A177-3AD203B41FA5}">
                      <a16:colId xmlns:a16="http://schemas.microsoft.com/office/drawing/2014/main" xmlns="" val="520040287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№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Муниципальный округ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Кол-во участников тестирования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 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5534549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% от кол-ва лиц, подлежащих тестированию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36731881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1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ГО «город Лесной»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99,2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40118423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2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Североуральский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 ГО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95,7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74110595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3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ГО Карпинск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93,5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35419455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4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Сосьвинский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 ГО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92,8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36442975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5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Гаринский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 ГО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92,1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30033148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6</a:t>
                      </a:r>
                      <a:endParaRPr lang="ru-RU" sz="1600" b="1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Серовский ГО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92,0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8768651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7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ГО Верхотурский 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91,4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35926588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8</a:t>
                      </a:r>
                      <a:endParaRPr lang="ru-RU" sz="1600" b="1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Нижнетуринский ГО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91,2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7267433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9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ГО Пелым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91,0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31069062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10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Волчанский ГО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90,9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40068895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11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Качканарский ГО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90,5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5476909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12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ГО Краснотурьинск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88,9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40026908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13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ГО Красноуральск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88,1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38792652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14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Новолялинский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 ГО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81,4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4609157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15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Ивдельский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 ГО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70,1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9519492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80784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2" y="260649"/>
            <a:ext cx="8229600" cy="1292089"/>
          </a:xfrm>
        </p:spPr>
        <p:txBody>
          <a:bodyPr>
            <a:noAutofit/>
          </a:bodyPr>
          <a:lstStyle/>
          <a:p>
            <a:r>
              <a:rPr lang="ru-RU" sz="1800" b="1" dirty="0">
                <a:latin typeface="Liberation Serif" panose="02020603050405020304" pitchFamily="18" charset="0"/>
              </a:rPr>
              <a:t>              Рейтинг районных управлений образований города Екатеринбурга     по количеству респондентов, принявших участие в </a:t>
            </a:r>
            <a:br>
              <a:rPr lang="ru-RU" sz="1800" b="1" dirty="0">
                <a:latin typeface="Liberation Serif" panose="02020603050405020304" pitchFamily="18" charset="0"/>
              </a:rPr>
            </a:br>
            <a:r>
              <a:rPr lang="ru-RU" sz="1800" b="1" dirty="0">
                <a:latin typeface="Liberation Serif" panose="02020603050405020304" pitchFamily="18" charset="0"/>
              </a:rPr>
              <a:t>социально-психологическом тестировании </a:t>
            </a:r>
            <a:br>
              <a:rPr lang="ru-RU" sz="1800" b="1" dirty="0">
                <a:latin typeface="Liberation Serif" panose="02020603050405020304" pitchFamily="18" charset="0"/>
              </a:rPr>
            </a:br>
            <a:r>
              <a:rPr lang="ru-RU" sz="1800" b="1" dirty="0">
                <a:latin typeface="Liberation Serif" panose="02020603050405020304" pitchFamily="18" charset="0"/>
              </a:rPr>
              <a:t>в  2019-2020 учебном году</a:t>
            </a:r>
            <a:br>
              <a:rPr lang="ru-RU" sz="1800" b="1" dirty="0">
                <a:latin typeface="Liberation Serif" panose="02020603050405020304" pitchFamily="18" charset="0"/>
              </a:rPr>
            </a:br>
            <a:endParaRPr lang="ru-RU" sz="1800" b="1" dirty="0">
              <a:latin typeface="Liberation Serif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9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5373794"/>
              </p:ext>
            </p:extLst>
          </p:nvPr>
        </p:nvGraphicFramePr>
        <p:xfrm>
          <a:off x="1981202" y="1710404"/>
          <a:ext cx="8229598" cy="473295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973828">
                  <a:extLst>
                    <a:ext uri="{9D8B030D-6E8A-4147-A177-3AD203B41FA5}">
                      <a16:colId xmlns:a16="http://schemas.microsoft.com/office/drawing/2014/main" xmlns="" val="601642223"/>
                    </a:ext>
                  </a:extLst>
                </a:gridCol>
                <a:gridCol w="3702989">
                  <a:extLst>
                    <a:ext uri="{9D8B030D-6E8A-4147-A177-3AD203B41FA5}">
                      <a16:colId xmlns:a16="http://schemas.microsoft.com/office/drawing/2014/main" xmlns="" val="3446665164"/>
                    </a:ext>
                  </a:extLst>
                </a:gridCol>
                <a:gridCol w="267867">
                  <a:extLst>
                    <a:ext uri="{9D8B030D-6E8A-4147-A177-3AD203B41FA5}">
                      <a16:colId xmlns:a16="http://schemas.microsoft.com/office/drawing/2014/main" xmlns="" val="1364812174"/>
                    </a:ext>
                  </a:extLst>
                </a:gridCol>
                <a:gridCol w="3130054">
                  <a:extLst>
                    <a:ext uri="{9D8B030D-6E8A-4147-A177-3AD203B41FA5}">
                      <a16:colId xmlns:a16="http://schemas.microsoft.com/office/drawing/2014/main" xmlns="" val="122355420"/>
                    </a:ext>
                  </a:extLst>
                </a:gridCol>
                <a:gridCol w="154860">
                  <a:extLst>
                    <a:ext uri="{9D8B030D-6E8A-4147-A177-3AD203B41FA5}">
                      <a16:colId xmlns:a16="http://schemas.microsoft.com/office/drawing/2014/main" xmlns="" val="2572883579"/>
                    </a:ext>
                  </a:extLst>
                </a:gridCol>
              </a:tblGrid>
              <a:tr h="703212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№ п/п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Управление образования 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Кол-во участников тестирования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 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26800813"/>
                  </a:ext>
                </a:extLst>
              </a:tr>
              <a:tr h="49284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% от кол-ва лиц, подлежащих тестированию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728336971"/>
                  </a:ext>
                </a:extLst>
              </a:tr>
              <a:tr h="4928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1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Чкаловский район г. Екатеринбурга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98,6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3508188728"/>
                  </a:ext>
                </a:extLst>
              </a:tr>
              <a:tr h="4928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2</a:t>
                      </a:r>
                      <a:endParaRPr lang="ru-RU" sz="1600" b="1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Верх-Исетский район г. Екатеринбурга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95,5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563418880"/>
                  </a:ext>
                </a:extLst>
              </a:tr>
              <a:tr h="4928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3</a:t>
                      </a:r>
                      <a:endParaRPr lang="ru-RU" sz="1600" b="1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Орджоникидзевский район г. Екатеринбурга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92,7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3374050909"/>
                  </a:ext>
                </a:extLst>
              </a:tr>
              <a:tr h="4928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4</a:t>
                      </a:r>
                      <a:endParaRPr lang="ru-RU" sz="1600" b="1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Октябрьский район г. Екатеринбурга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91,8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3043752135"/>
                  </a:ext>
                </a:extLst>
              </a:tr>
              <a:tr h="4928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5</a:t>
                      </a:r>
                      <a:endParaRPr lang="ru-RU" sz="1600" b="1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Железнодорожный район г. Екатеринбурга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91,7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646734615"/>
                  </a:ext>
                </a:extLst>
              </a:tr>
              <a:tr h="4928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6</a:t>
                      </a:r>
                      <a:endParaRPr lang="ru-RU" sz="1600" b="1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Кировский район г. Екатеринбурга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90,6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254284640"/>
                  </a:ext>
                </a:extLst>
              </a:tr>
              <a:tr h="4928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7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Ленинский район г. Екатеринбурга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89,8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5225697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162984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4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5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9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10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1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1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6.xml><?xml version="1.0" encoding="utf-8"?>
<a:theme xmlns:a="http://schemas.openxmlformats.org/drawingml/2006/main" name="1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6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8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1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18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570</TotalTime>
  <Words>1185</Words>
  <Application>Microsoft Office PowerPoint</Application>
  <PresentationFormat>Широкоэкранный</PresentationFormat>
  <Paragraphs>483</Paragraphs>
  <Slides>25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16</vt:i4>
      </vt:variant>
      <vt:variant>
        <vt:lpstr>Заголовки слайдов</vt:lpstr>
      </vt:variant>
      <vt:variant>
        <vt:i4>25</vt:i4>
      </vt:variant>
    </vt:vector>
  </HeadingPairs>
  <TitlesOfParts>
    <vt:vector size="51" baseType="lpstr">
      <vt:lpstr>Arial</vt:lpstr>
      <vt:lpstr>Arvo</vt:lpstr>
      <vt:lpstr>Bookman Old Style</vt:lpstr>
      <vt:lpstr>Calibri</vt:lpstr>
      <vt:lpstr>Cambria</vt:lpstr>
      <vt:lpstr>Century</vt:lpstr>
      <vt:lpstr>Corbel</vt:lpstr>
      <vt:lpstr>Liberation Serif</vt:lpstr>
      <vt:lpstr>Lucida Bright</vt:lpstr>
      <vt:lpstr>Times New Roman</vt:lpstr>
      <vt:lpstr>1_Тема Office</vt:lpstr>
      <vt:lpstr>2_Тема Office</vt:lpstr>
      <vt:lpstr>6_Тема Office</vt:lpstr>
      <vt:lpstr>7_Тема Office</vt:lpstr>
      <vt:lpstr>8_Тема Office</vt:lpstr>
      <vt:lpstr>17_Тема Office</vt:lpstr>
      <vt:lpstr>18_Тема Office</vt:lpstr>
      <vt:lpstr>Тема Office</vt:lpstr>
      <vt:lpstr>3_Тема Office</vt:lpstr>
      <vt:lpstr>4_Тема Office</vt:lpstr>
      <vt:lpstr>5_Тема Office</vt:lpstr>
      <vt:lpstr>9_Тема Office</vt:lpstr>
      <vt:lpstr>10_Тема Office</vt:lpstr>
      <vt:lpstr>11_Тема Office</vt:lpstr>
      <vt:lpstr>12_Тема Office</vt:lpstr>
      <vt:lpstr>13_Тема Office</vt:lpstr>
      <vt:lpstr>                                     Министерство образования  и молодежной политики  Свердловской области                Государственное бюджетное учреждение Свердловской области                   «Центр психолого-педагогической, медицинской и социальной помощи «Ладо»   </vt:lpstr>
      <vt:lpstr>Министерство образования  и молодежной политики  Свердловской области                Государственное бюджетное учреждение Свердловской области                   «Центр психолого-педагогической, медицинской и социальной помощи «Ладо»</vt:lpstr>
      <vt:lpstr>Министерство образования  и молодежной политики  Свердловской области                Государственное бюджетное учреждение Свердловской области                   «Центр психолого-педагогической, медицинской и социальной помощи «Ладо»</vt:lpstr>
      <vt:lpstr>Министерство образования  и молодежной политики  Свердловской области                Государственное бюджетное учреждение Свердловской области                   «Центр психолого-педагогической, медицинской и социальной помощи «Ладо»</vt:lpstr>
      <vt:lpstr>Министерство образования  и молодежной политики  Свердловской области                Государственное бюджетное учреждение Свердловской области                   «Центр психолого-педагогической, медицинской и социальной помощи «Ладо»</vt:lpstr>
      <vt:lpstr>Министерство образования  и молодежной политики  Свердловской области                Государственное бюджетное учреждение Свердловской области                   «Центр психолого-педагогической, медицинской и социальной помощи «Ладо»</vt:lpstr>
      <vt:lpstr>Рейтинг муниципальных образований  Западного управленческого округа Свердловской области  по количеству респондентов, принявших участие в  социально-психологическом тестировании в  2019-2020 учебном году </vt:lpstr>
      <vt:lpstr>Рейтинг муниципальных образований  Северного управленческого округа Свердловской области  по количеству респондентов, принявших участие в  социально-психологическом тестировании в  2019-2020 учебном году </vt:lpstr>
      <vt:lpstr>              Рейтинг районных управлений образований города Екатеринбурга     по количеству респондентов, принявших участие в  социально-психологическом тестировании  в  2019-2020 учебном году </vt:lpstr>
      <vt:lpstr>Министерство образования  и молодежной политики  Свердловской области                Государственное бюджетное учреждение Свердловской области                   «Центр психолого-педагогической, медицинской и социальной помощи «Ладо»</vt:lpstr>
      <vt:lpstr>Министерство образования  и молодежной политики  Свердловской области                Государственное бюджетное учреждение Свердловской области                   «Центр психолого-педагогической, медицинской и социальной помощи «Ладо»</vt:lpstr>
      <vt:lpstr>Министерство образования  и молодежной политики  Свердловской области                Государственное бюджетное учреждение Свердловской области                   «Центр психолого-педагогической, медицинской и социальной помощи «Ладо»</vt:lpstr>
      <vt:lpstr>Рейтинг муниципальных образований Западного  управленческого округа Свердловской области с явной рискогенностью социально-психологических условий </vt:lpstr>
      <vt:lpstr>Рейтинг муниципальных образований Северного  управленческого округа Свердловской области с явной рискогенностью социально-психологических условий </vt:lpstr>
      <vt:lpstr>Рейтинг районных управлений образований  города Екатеринбурга  с явной рискогенностью  социально-психологических условий </vt:lpstr>
      <vt:lpstr>КОМПЛЕКСНАЯ МОДЕЛЬ ПРОФИЛАКТИКИ ДЕВИАНТНОГО ПОВЕДЕНИЯ ЧЕРЕЗ ФОРМИРОВАНИЕ ПОЗИТИВНОЙ И УСТОЙЧИВОЙ «Я-КОНЦЕПЦИИ»</vt:lpstr>
      <vt:lpstr>Министерство образования  и молодежной политики  Свердловской области                Государственное бюджетное учреждение Свердловской области                   «Центр психолого-педагогической, медицинской и социальной помощи «Ладо»</vt:lpstr>
      <vt:lpstr>Министерство образования  и молодежной политики  Свердловской области                Государственное бюджетное учреждение Свердловской области                   «Центр психолого-педагогической, медицинской и социальной помощи «Ладо»</vt:lpstr>
      <vt:lpstr> Этапы организации и проведения  социально-психологического тестирования  по единой методике   </vt:lpstr>
      <vt:lpstr>Приказы по ЕМ СПТ  в 2020/2021 учебном году</vt:lpstr>
      <vt:lpstr>Порядок действий образовательных организаций при проведении СПТ в 2020/2021 учебном году </vt:lpstr>
      <vt:lpstr>   Нормативно-правовое обеспечение проведения  социально-психологического тестирования обучающихся образовательных организаций по единой методике   </vt:lpstr>
      <vt:lpstr>Методические рекомендации по  мотивационной кампании с участниками  образовательного процесса</vt:lpstr>
      <vt:lpstr>Министерство образования  и молодежной политики  Свердловской области                Государственное бюджетное учреждение Свердловской области                   «Центр психолого-педагогической, медицинской и социальной помощи «Ладо»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Таня</cp:lastModifiedBy>
  <cp:revision>55</cp:revision>
  <cp:lastPrinted>2020-08-24T05:09:54Z</cp:lastPrinted>
  <dcterms:created xsi:type="dcterms:W3CDTF">2020-08-20T09:06:17Z</dcterms:created>
  <dcterms:modified xsi:type="dcterms:W3CDTF">2020-08-30T15:37:34Z</dcterms:modified>
</cp:coreProperties>
</file>